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5" r:id="rId2"/>
    <p:sldId id="266" r:id="rId3"/>
    <p:sldId id="256" r:id="rId4"/>
    <p:sldId id="258" r:id="rId5"/>
    <p:sldId id="259" r:id="rId6"/>
    <p:sldId id="260" r:id="rId7"/>
    <p:sldId id="262" r:id="rId8"/>
    <p:sldId id="261" r:id="rId9"/>
    <p:sldId id="263" r:id="rId10"/>
    <p:sldId id="264" r:id="rId11"/>
    <p:sldId id="268" r:id="rId12"/>
    <p:sldId id="267" r:id="rId13"/>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392" autoAdjust="0"/>
    <p:restoredTop sz="94660"/>
  </p:normalViewPr>
  <p:slideViewPr>
    <p:cSldViewPr>
      <p:cViewPr varScale="1">
        <p:scale>
          <a:sx n="88" d="100"/>
          <a:sy n="88" d="100"/>
        </p:scale>
        <p:origin x="-1416"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B00341E7-8578-472A-A77A-017935C6D873}" type="datetimeFigureOut">
              <a:rPr lang="en-US"/>
              <a:pPr>
                <a:defRPr/>
              </a:pPr>
              <a:t>3/23/2012</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FCE853F-3FCF-4CC7-94C7-1B6E1B27B9D8}" type="slidenum">
              <a:rPr lang="en-US"/>
              <a:pPr>
                <a:defRPr/>
              </a:pPr>
              <a:t>‹#›</a:t>
            </a:fld>
            <a:endParaRPr lang="en-US" dirty="0"/>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53A2C3CF-DBE3-455A-823C-4EE3CD2F1555}" type="datetimeFigureOut">
              <a:rPr lang="en-US"/>
              <a:pPr>
                <a:defRPr/>
              </a:pPr>
              <a:t>3/23/2012</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C9CD39F-7A96-408B-80C7-2B99B50E7B8A}" type="slidenum">
              <a:rPr lang="en-US"/>
              <a:pPr>
                <a:defRPr/>
              </a:pPr>
              <a:t>‹#›</a:t>
            </a:fld>
            <a:endParaRPr lang="en-US" dirty="0"/>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add title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D2E4FCFB-D86A-441F-BCC8-627666F31B51}" type="datetimeFigureOut">
              <a:rPr lang="en-US"/>
              <a:pPr>
                <a:defRPr/>
              </a:pPr>
              <a:t>3/23/2012</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5977124-11C3-448C-A4F1-458E085024AD}" type="slidenum">
              <a:rPr lang="en-US"/>
              <a:pPr>
                <a:defRPr/>
              </a:pPr>
              <a:t>‹#›</a:t>
            </a:fld>
            <a:endParaRPr lang="en-US" dirty="0"/>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14831CC2-2337-444E-87E4-795D61FBA814}" type="datetimeFigureOut">
              <a:rPr lang="en-US"/>
              <a:pPr>
                <a:defRPr/>
              </a:pPr>
              <a:t>3/23/2012</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48D5957-4590-48AE-9C39-2BE7414A6477}" type="slidenum">
              <a:rPr lang="en-US"/>
              <a:pPr>
                <a:defRPr/>
              </a:pPr>
              <a:t>‹#›</a:t>
            </a:fld>
            <a:endParaRPr lang="en-US" dirty="0"/>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3F4D2D5C-F3A6-4263-B64C-B05BE493E862}" type="datetimeFigureOut">
              <a:rPr lang="en-US"/>
              <a:pPr>
                <a:defRPr/>
              </a:pPr>
              <a:t>3/23/2012</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5C6FA63-CED1-42FB-BA3B-9FBBC514BCEE}" type="slidenum">
              <a:rPr lang="en-US"/>
              <a:pPr>
                <a:defRPr/>
              </a:pPr>
              <a:t>‹#›</a:t>
            </a:fld>
            <a:endParaRPr lang="en-US" dirty="0"/>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382CCB68-0B6B-47A0-9935-0DAFC4622127}" type="datetimeFigureOut">
              <a:rPr lang="en-US"/>
              <a:pPr>
                <a:defRPr/>
              </a:pPr>
              <a:t>3/23/2012</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1338B595-9911-491F-B053-131D250C0BD3}" type="slidenum">
              <a:rPr lang="en-US"/>
              <a:pPr>
                <a:defRPr/>
              </a:pPr>
              <a:t>‹#›</a:t>
            </a:fld>
            <a:endParaRPr lang="en-US" dirty="0"/>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245E3160-EBE4-4A88-B065-785CABB86DBB}" type="datetimeFigureOut">
              <a:rPr lang="en-US"/>
              <a:pPr>
                <a:defRPr/>
              </a:pPr>
              <a:t>3/23/2012</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9BD0419E-8948-4215-B4AC-B7B520FEA89F}" type="slidenum">
              <a:rPr lang="en-US"/>
              <a:pPr>
                <a:defRPr/>
              </a:pPr>
              <a:t>‹#›</a:t>
            </a:fld>
            <a:endParaRPr lang="en-US" dirty="0"/>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BF691753-467A-4326-855F-3FE8286D1812}" type="datetimeFigureOut">
              <a:rPr lang="en-US"/>
              <a:pPr>
                <a:defRPr/>
              </a:pPr>
              <a:t>3/23/2012</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4CFCE10E-6C3D-4F71-BDC9-2B8083A74BC8}" type="slidenum">
              <a:rPr lang="en-US"/>
              <a:pPr>
                <a:defRPr/>
              </a:pPr>
              <a:t>‹#›</a:t>
            </a:fld>
            <a:endParaRPr lang="en-US" dirty="0"/>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55FBA47B-B4E2-4E03-9F1D-738AC8E61194}" type="datetimeFigureOut">
              <a:rPr lang="en-US"/>
              <a:pPr>
                <a:defRPr/>
              </a:pPr>
              <a:t>3/23/2012</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7569540F-5C53-4877-99D9-3510CEADD739}" type="slidenum">
              <a:rPr lang="en-US"/>
              <a:pPr>
                <a:defRPr/>
              </a:pPr>
              <a:t>‹#›</a:t>
            </a:fld>
            <a:endParaRPr lang="en-US" dirty="0"/>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3EFFD42A-E225-4AAC-98F5-A2358FBC4935}" type="datetimeFigureOut">
              <a:rPr lang="en-US"/>
              <a:pPr>
                <a:defRPr/>
              </a:pPr>
              <a:t>3/23/2012</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7107B08E-9BD9-490B-AFC5-5AC6C9F0603C}" type="slidenum">
              <a:rPr lang="en-US"/>
              <a:pPr>
                <a:defRPr/>
              </a:pPr>
              <a:t>‹#›</a:t>
            </a:fld>
            <a:endParaRPr lang="en-US" dirty="0"/>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B24104DA-45E1-4F79-A786-C51F221A4CDD}" type="datetimeFigureOut">
              <a:rPr lang="en-US"/>
              <a:pPr>
                <a:defRPr/>
              </a:pPr>
              <a:t>3/23/2012</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3EC9C3C0-9A69-4698-A9DA-FCEFA7FFE5B2}" type="slidenum">
              <a:rPr lang="en-US"/>
              <a:pPr>
                <a:defRPr/>
              </a:pPr>
              <a:t>‹#›</a:t>
            </a:fld>
            <a:endParaRPr lang="en-US" dirty="0"/>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1">
          <a:gsLst>
            <a:gs pos="0">
              <a:srgbClr val="5E9EFF"/>
            </a:gs>
            <a:gs pos="39999">
              <a:srgbClr val="85C2FF"/>
            </a:gs>
            <a:gs pos="70000">
              <a:srgbClr val="C4D6EB"/>
            </a:gs>
            <a:gs pos="100000">
              <a:srgbClr val="FFEBFA"/>
            </a:gs>
          </a:gsLst>
          <a:lin ang="5400000"/>
        </a:gra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837B9A6E-1615-43C6-B83B-95DB3BE9FC9E}" type="datetimeFigureOut">
              <a:rPr lang="en-US"/>
              <a:pPr>
                <a:defRPr/>
              </a:pPr>
              <a:t>3/23/2012</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80FA3853-B38F-4D11-B98D-941E08D4D4A9}"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ransition/>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eaLnBrk="0" fontAlgn="base" hangingPunct="0">
        <a:spcBef>
          <a:spcPct val="0"/>
        </a:spcBef>
        <a:spcAft>
          <a:spcPct val="0"/>
        </a:spcAft>
        <a:defRPr sz="4400">
          <a:solidFill>
            <a:schemeClr val="tx1"/>
          </a:solidFill>
          <a:latin typeface="Calibri" pitchFamily="34" charset="0"/>
        </a:defRPr>
      </a:lvl6pPr>
      <a:lvl7pPr marL="914400" algn="ctr" rtl="0" eaLnBrk="0" fontAlgn="base" hangingPunct="0">
        <a:spcBef>
          <a:spcPct val="0"/>
        </a:spcBef>
        <a:spcAft>
          <a:spcPct val="0"/>
        </a:spcAft>
        <a:defRPr sz="4400">
          <a:solidFill>
            <a:schemeClr val="tx1"/>
          </a:solidFill>
          <a:latin typeface="Calibri" pitchFamily="34" charset="0"/>
        </a:defRPr>
      </a:lvl7pPr>
      <a:lvl8pPr marL="1371600" algn="ctr" rtl="0" eaLnBrk="0" fontAlgn="base" hangingPunct="0">
        <a:spcBef>
          <a:spcPct val="0"/>
        </a:spcBef>
        <a:spcAft>
          <a:spcPct val="0"/>
        </a:spcAft>
        <a:defRPr sz="4400">
          <a:solidFill>
            <a:schemeClr val="tx1"/>
          </a:solidFill>
          <a:latin typeface="Calibri" pitchFamily="34" charset="0"/>
        </a:defRPr>
      </a:lvl8pPr>
      <a:lvl9pPr marL="1828800" algn="ctr" rtl="0" eaLnBrk="0" fontAlgn="base" hangingPunct="0">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latinLnBrk="0">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latinLnBrk="0">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latinLnBrk="0">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latinLnBrk="0">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latinLnBrk="0">
        <a:defRPr sz="1800" kern="1200">
          <a:solidFill>
            <a:schemeClr val="tx1"/>
          </a:solidFill>
          <a:latin typeface="+mn-lt"/>
          <a:ea typeface="+mn-ea"/>
          <a:cs typeface="+mn-cs"/>
        </a:defRPr>
      </a:lvl1pPr>
      <a:lvl2pPr marL="457200" algn="l" defTabSz="914400" rtl="0" latinLnBrk="0">
        <a:defRPr sz="1800" kern="1200">
          <a:solidFill>
            <a:schemeClr val="tx1"/>
          </a:solidFill>
          <a:latin typeface="+mn-lt"/>
          <a:ea typeface="+mn-ea"/>
          <a:cs typeface="+mn-cs"/>
        </a:defRPr>
      </a:lvl2pPr>
      <a:lvl3pPr marL="914400" algn="l" defTabSz="914400" rtl="0" latinLnBrk="0">
        <a:defRPr sz="1800" kern="1200">
          <a:solidFill>
            <a:schemeClr val="tx1"/>
          </a:solidFill>
          <a:latin typeface="+mn-lt"/>
          <a:ea typeface="+mn-ea"/>
          <a:cs typeface="+mn-cs"/>
        </a:defRPr>
      </a:lvl3pPr>
      <a:lvl4pPr marL="1371600" algn="l" defTabSz="914400" rtl="0" latinLnBrk="0">
        <a:defRPr sz="1800" kern="1200">
          <a:solidFill>
            <a:schemeClr val="tx1"/>
          </a:solidFill>
          <a:latin typeface="+mn-lt"/>
          <a:ea typeface="+mn-ea"/>
          <a:cs typeface="+mn-cs"/>
        </a:defRPr>
      </a:lvl4pPr>
      <a:lvl5pPr marL="1828800" algn="l" defTabSz="914400" rtl="0" latinLnBrk="0">
        <a:defRPr sz="1800" kern="1200">
          <a:solidFill>
            <a:schemeClr val="tx1"/>
          </a:solidFill>
          <a:latin typeface="+mn-lt"/>
          <a:ea typeface="+mn-ea"/>
          <a:cs typeface="+mn-cs"/>
        </a:defRPr>
      </a:lvl5pPr>
      <a:lvl6pPr marL="2286000" algn="l" defTabSz="914400" rtl="0" latinLnBrk="0">
        <a:defRPr sz="1800" kern="1200">
          <a:solidFill>
            <a:schemeClr val="tx1"/>
          </a:solidFill>
          <a:latin typeface="+mn-lt"/>
          <a:ea typeface="+mn-ea"/>
          <a:cs typeface="+mn-cs"/>
        </a:defRPr>
      </a:lvl6pPr>
      <a:lvl7pPr marL="2743200" algn="l" defTabSz="914400" rtl="0" latinLnBrk="0">
        <a:defRPr sz="1800" kern="1200">
          <a:solidFill>
            <a:schemeClr val="tx1"/>
          </a:solidFill>
          <a:latin typeface="+mn-lt"/>
          <a:ea typeface="+mn-ea"/>
          <a:cs typeface="+mn-cs"/>
        </a:defRPr>
      </a:lvl7pPr>
      <a:lvl8pPr marL="3200400" algn="l" defTabSz="914400" rtl="0" latinLnBrk="0">
        <a:defRPr sz="1800" kern="1200">
          <a:solidFill>
            <a:schemeClr val="tx1"/>
          </a:solidFill>
          <a:latin typeface="+mn-lt"/>
          <a:ea typeface="+mn-ea"/>
          <a:cs typeface="+mn-cs"/>
        </a:defRPr>
      </a:lvl8pPr>
      <a:lvl9pPr marL="3657600" algn="l" defTabSz="914400" rtl="0" latinLnBrk="0">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3550" y="268288"/>
            <a:ext cx="8229600" cy="1143000"/>
          </a:xfrm>
        </p:spPr>
        <p:txBody>
          <a:bodyPr/>
          <a:lstStyle/>
          <a:p>
            <a:pPr>
              <a:defRPr/>
            </a:pPr>
            <a:r>
              <a:rPr lang="ru-RU"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ОСОБЕННОСТИ полета ХИЩНЫХ ПТИЦ.</a:t>
            </a:r>
            <a:endParaRPr lang="ru-RU"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
        <p:nvSpPr>
          <p:cNvPr id="3" name="Содержимое 2"/>
          <p:cNvSpPr>
            <a:spLocks noGrp="1"/>
          </p:cNvSpPr>
          <p:nvPr>
            <p:ph idx="1"/>
          </p:nvPr>
        </p:nvSpPr>
        <p:spPr>
          <a:xfrm>
            <a:off x="457200" y="1606550"/>
            <a:ext cx="8229600" cy="4525963"/>
          </a:xfrm>
        </p:spPr>
        <p:txBody>
          <a:bodyPr/>
          <a:lstStyle/>
          <a:p>
            <a:pPr>
              <a:defRPr/>
            </a:pPr>
            <a:r>
              <a:rPr lang="ru-RU"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Авторы:</a:t>
            </a:r>
          </a:p>
          <a:p>
            <a:pPr>
              <a:defRPr/>
            </a:pPr>
            <a:r>
              <a:rPr lang="ru-RU"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Идиатуллина Диана 7 «а»</a:t>
            </a:r>
          </a:p>
          <a:p>
            <a:pPr>
              <a:defRPr/>
            </a:pPr>
            <a:r>
              <a:rPr lang="ru-RU"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Волхонцева Полина 7 «а»</a:t>
            </a:r>
          </a:p>
          <a:p>
            <a:pPr>
              <a:defRPr/>
            </a:pPr>
            <a:r>
              <a:rPr lang="ru-RU"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Абрамова Анна 7 «а»</a:t>
            </a:r>
            <a:endParaRPr lang="ru-RU"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par>
                          <p:cTn id="8" fill="hold">
                            <p:stCondLst>
                              <p:cond delay="500"/>
                            </p:stCondLst>
                            <p:childTnLst>
                              <p:par>
                                <p:cTn id="9" presetID="3" presetClass="entr" presetSubtype="1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blinds(horizontal)">
                                      <p:cBhvr>
                                        <p:cTn id="11" dur="500"/>
                                        <p:tgtEl>
                                          <p:spTgt spid="3">
                                            <p:txEl>
                                              <p:pRg st="0" end="0"/>
                                            </p:txEl>
                                          </p:spTgt>
                                        </p:tgtEl>
                                      </p:cBhvr>
                                    </p:animEffect>
                                  </p:childTnLst>
                                </p:cTn>
                              </p:par>
                            </p:childTnLst>
                          </p:cTn>
                        </p:par>
                        <p:par>
                          <p:cTn id="12" fill="hold">
                            <p:stCondLst>
                              <p:cond delay="1000"/>
                            </p:stCondLst>
                            <p:childTnLst>
                              <p:par>
                                <p:cTn id="13" presetID="3" presetClass="entr" presetSubtype="10" fill="hold" grpId="0" nodeType="after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blinds(horizontal)">
                                      <p:cBhvr>
                                        <p:cTn id="15" dur="500"/>
                                        <p:tgtEl>
                                          <p:spTgt spid="3">
                                            <p:txEl>
                                              <p:pRg st="1" end="1"/>
                                            </p:txEl>
                                          </p:spTgt>
                                        </p:tgtEl>
                                      </p:cBhvr>
                                    </p:animEffect>
                                  </p:childTnLst>
                                </p:cTn>
                              </p:par>
                            </p:childTnLst>
                          </p:cTn>
                        </p:par>
                        <p:par>
                          <p:cTn id="16" fill="hold">
                            <p:stCondLst>
                              <p:cond delay="1500"/>
                            </p:stCondLst>
                            <p:childTnLst>
                              <p:par>
                                <p:cTn id="17" presetID="3" presetClass="entr" presetSubtype="10" fill="hold" grpId="0" nodeType="after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blinds(horizontal)">
                                      <p:cBhvr>
                                        <p:cTn id="19" dur="500"/>
                                        <p:tgtEl>
                                          <p:spTgt spid="3">
                                            <p:txEl>
                                              <p:pRg st="2" end="2"/>
                                            </p:txEl>
                                          </p:spTgt>
                                        </p:tgtEl>
                                      </p:cBhvr>
                                    </p:animEffect>
                                  </p:childTnLst>
                                </p:cTn>
                              </p:par>
                            </p:childTnLst>
                          </p:cTn>
                        </p:par>
                        <p:par>
                          <p:cTn id="20" fill="hold">
                            <p:stCondLst>
                              <p:cond delay="2000"/>
                            </p:stCondLst>
                            <p:childTnLst>
                              <p:par>
                                <p:cTn id="21" presetID="3" presetClass="entr" presetSubtype="10" fill="hold" grpId="0" nodeType="after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blinds(horizontal)">
                                      <p:cBhvr>
                                        <p:cTn id="23"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Содержимое 2"/>
          <p:cNvSpPr>
            <a:spLocks noGrp="1"/>
          </p:cNvSpPr>
          <p:nvPr>
            <p:ph idx="4294967295"/>
          </p:nvPr>
        </p:nvSpPr>
        <p:spPr>
          <a:xfrm>
            <a:off x="0" y="381000"/>
            <a:ext cx="8229600" cy="5745163"/>
          </a:xfrm>
        </p:spPr>
        <p:txBody>
          <a:bodyPr/>
          <a:lstStyle/>
          <a:p>
            <a:pPr>
              <a:buFont typeface="Wingdings" pitchFamily="2" charset="2"/>
              <a:buChar char="v"/>
            </a:pPr>
            <a:r>
              <a:rPr lang="ru-RU" sz="1800" smtClean="0">
                <a:cs typeface="Times New Roman" pitchFamily="18" charset="0"/>
              </a:rPr>
              <a:t>Эти птицы очень хорошо ориентируются в воздухе и чувствуют малейшие изменения ветра и поэтому меняют высоту и скорость полета, не задумываясь об этом. Такое не под силу даже самому современному самолету.</a:t>
            </a:r>
          </a:p>
          <a:p>
            <a:pPr>
              <a:buFont typeface="Wingdings" pitchFamily="2" charset="2"/>
              <a:buChar char="v"/>
            </a:pPr>
            <a:r>
              <a:rPr lang="ru-RU" sz="1800" smtClean="0">
                <a:cs typeface="Times New Roman" pitchFamily="18" charset="0"/>
              </a:rPr>
              <a:t>Чтобы избежать потери скорости и одновременно лучше видеть свою жертву, хищные птицы держат свою голову прямо и следуют путем логарифмической спирали. За счет такого движения, они могут четко видеть одним глазом свою добычу. Несмотря на то, что путь по спирали более длинен,  преимущество в сохранении скорости полета это компенсирует.</a:t>
            </a:r>
          </a:p>
          <a:p>
            <a:pPr>
              <a:buFont typeface="Wingdings" pitchFamily="2" charset="2"/>
              <a:buChar char="v"/>
            </a:pPr>
            <a:r>
              <a:rPr lang="ru-RU" sz="1800" smtClean="0">
                <a:cs typeface="Times New Roman" pitchFamily="18" charset="0"/>
              </a:rPr>
              <a:t>Главное оружие хищников – скорость и не менее важное их преимущество - исключительная маневренность. Сапсан- это самая быстрая птица (и вообще животное) в мире — по оценкам специалистов, в нападении она способна развивать скорость свыше 322 км/ч, или 90 м/с.</a:t>
            </a:r>
          </a:p>
          <a:p>
            <a:pPr>
              <a:buFont typeface="Wingdings" pitchFamily="2" charset="2"/>
              <a:buChar char="v"/>
            </a:pPr>
            <a:r>
              <a:rPr lang="ru-RU" sz="1800" smtClean="0">
                <a:cs typeface="Times New Roman" pitchFamily="18" charset="0"/>
              </a:rPr>
              <a:t>Обладают невероятно острым зрением, что помогает им при полете. Этому способствуют две особенности их глаз: они очень крупные и в сетчатке глаза хищных птиц содержится гораздо больше светочувствительных палочек и колбочек.Так в желтом пятне орла расположено 1 500 000 клеток, а у человека всего 200 000.</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0243">
                                            <p:txEl>
                                              <p:pRg st="0" end="0"/>
                                            </p:txEl>
                                          </p:spTgt>
                                        </p:tgtEl>
                                        <p:attrNameLst>
                                          <p:attrName>style.visibility</p:attrName>
                                        </p:attrNameLst>
                                      </p:cBhvr>
                                      <p:to>
                                        <p:strVal val="visible"/>
                                      </p:to>
                                    </p:set>
                                    <p:animEffect transition="in" filter="blinds(horizontal)">
                                      <p:cBhvr>
                                        <p:cTn id="7" dur="500"/>
                                        <p:tgtEl>
                                          <p:spTgt spid="1024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0243">
                                            <p:txEl>
                                              <p:pRg st="1" end="1"/>
                                            </p:txEl>
                                          </p:spTgt>
                                        </p:tgtEl>
                                        <p:attrNameLst>
                                          <p:attrName>style.visibility</p:attrName>
                                        </p:attrNameLst>
                                      </p:cBhvr>
                                      <p:to>
                                        <p:strVal val="visible"/>
                                      </p:to>
                                    </p:set>
                                    <p:animEffect transition="in" filter="blinds(horizontal)">
                                      <p:cBhvr>
                                        <p:cTn id="12" dur="500"/>
                                        <p:tgtEl>
                                          <p:spTgt spid="1024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0243">
                                            <p:txEl>
                                              <p:pRg st="2" end="2"/>
                                            </p:txEl>
                                          </p:spTgt>
                                        </p:tgtEl>
                                        <p:attrNameLst>
                                          <p:attrName>style.visibility</p:attrName>
                                        </p:attrNameLst>
                                      </p:cBhvr>
                                      <p:to>
                                        <p:strVal val="visible"/>
                                      </p:to>
                                    </p:set>
                                    <p:animEffect transition="in" filter="blinds(horizontal)">
                                      <p:cBhvr>
                                        <p:cTn id="17" dur="500"/>
                                        <p:tgtEl>
                                          <p:spTgt spid="1024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10243">
                                            <p:txEl>
                                              <p:pRg st="3" end="3"/>
                                            </p:txEl>
                                          </p:spTgt>
                                        </p:tgtEl>
                                        <p:attrNameLst>
                                          <p:attrName>style.visibility</p:attrName>
                                        </p:attrNameLst>
                                      </p:cBhvr>
                                      <p:to>
                                        <p:strVal val="visible"/>
                                      </p:to>
                                    </p:set>
                                    <p:animEffect transition="in" filter="blinds(horizontal)">
                                      <p:cBhvr>
                                        <p:cTn id="22" dur="500"/>
                                        <p:tgtEl>
                                          <p:spTgt spid="1024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6874" name="Picture 10" descr="http://img0.liveinternet.ru/images/attach/b/3/5/150/5150281_1192486227_fly.jpg"/>
          <p:cNvPicPr>
            <a:picLocks noChangeAspect="1" noChangeArrowheads="1"/>
          </p:cNvPicPr>
          <p:nvPr/>
        </p:nvPicPr>
        <p:blipFill>
          <a:blip r:embed="rId2" cstate="print"/>
          <a:srcRect/>
          <a:stretch>
            <a:fillRect/>
          </a:stretch>
        </p:blipFill>
        <p:spPr bwMode="auto">
          <a:xfrm>
            <a:off x="612775" y="1149350"/>
            <a:ext cx="7052233" cy="4495800"/>
          </a:xfrm>
          <a:prstGeom prst="rect">
            <a:avLst/>
          </a:prstGeom>
          <a:ln>
            <a:noFill/>
          </a:ln>
          <a:effectLst>
            <a:softEdge rad="112500"/>
          </a:effectLst>
        </p:spPr>
      </p:pic>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6874"/>
                                        </p:tgtEl>
                                        <p:attrNameLst>
                                          <p:attrName>style.visibility</p:attrName>
                                        </p:attrNameLst>
                                      </p:cBhvr>
                                      <p:to>
                                        <p:strVal val="visible"/>
                                      </p:to>
                                    </p:set>
                                    <p:animEffect transition="in" filter="blinds(horizontal)">
                                      <p:cBhvr>
                                        <p:cTn id="7" dur="500"/>
                                        <p:tgtEl>
                                          <p:spTgt spid="36874"/>
                                        </p:tgtEl>
                                      </p:cBhvr>
                                    </p:animEffect>
                                  </p:childTnLst>
                                </p:cTn>
                              </p:par>
                            </p:childTnLst>
                          </p:cTn>
                        </p:par>
                      </p:childTnLst>
                    </p:cTn>
                  </p:par>
                  <p:par>
                    <p:cTn id="8" fill="hold">
                      <p:stCondLst>
                        <p:cond delay="indefinite"/>
                      </p:stCondLst>
                      <p:childTnLst>
                        <p:par>
                          <p:cTn id="9" fill="hold">
                            <p:stCondLst>
                              <p:cond delay="0"/>
                            </p:stCondLst>
                            <p:childTnLst>
                              <p:par>
                                <p:cTn id="10" presetID="6" presetClass="emph" presetSubtype="0" fill="hold" nodeType="clickEffect">
                                  <p:stCondLst>
                                    <p:cond delay="0"/>
                                  </p:stCondLst>
                                  <p:childTnLst>
                                    <p:animScale>
                                      <p:cBhvr>
                                        <p:cTn id="11" dur="2000" fill="hold"/>
                                        <p:tgtEl>
                                          <p:spTgt spid="36874"/>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gradFill rotWithShape="1">
          <a:gsLst>
            <a:gs pos="0">
              <a:srgbClr val="FF3399"/>
            </a:gs>
            <a:gs pos="25000">
              <a:srgbClr val="FF6633"/>
            </a:gs>
            <a:gs pos="50000">
              <a:srgbClr val="FFFF00"/>
            </a:gs>
            <a:gs pos="75000">
              <a:srgbClr val="01A78F"/>
            </a:gs>
            <a:gs pos="100000">
              <a:srgbClr val="3366FF"/>
            </a:gs>
          </a:gsLst>
          <a:lin ang="2700000" scaled="1"/>
        </a:gradFill>
        <a:effectLst/>
      </p:bgPr>
    </p:bg>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pPr>
              <a:defRPr/>
            </a:pPr>
            <a:r>
              <a:rPr lang="ru-RU" sz="66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СПАСИБО ЗА ВНИМАНИЕ!</a:t>
            </a:r>
            <a:r>
              <a:rPr lang="ru-RU" sz="66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sym typeface="Wingdings" pitchFamily="2" charset="2"/>
              </a:rPr>
              <a:t></a:t>
            </a:r>
            <a:endParaRPr lang="ru-RU" sz="66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
        <p:nvSpPr>
          <p:cNvPr id="3" name="Подзаголовок 2"/>
          <p:cNvSpPr>
            <a:spLocks noGrp="1"/>
          </p:cNvSpPr>
          <p:nvPr>
            <p:ph type="subTitle" idx="1"/>
          </p:nvPr>
        </p:nvSpPr>
        <p:spPr/>
        <p:txBody>
          <a:bodyPr/>
          <a:lstStyle/>
          <a:p>
            <a:pPr>
              <a:defRPr/>
            </a:pPr>
            <a:endParaRPr lang="ru-RU"/>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8" presetClass="entr" presetSubtype="0" accel="5000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8" dur="1000" fill="hold"/>
                                        <p:tgtEl>
                                          <p:spTgt spid="2"/>
                                        </p:tgtEl>
                                        <p:attrNameLst>
                                          <p:attrName>ppt_x</p:attrName>
                                        </p:attrNameLst>
                                      </p:cBhvr>
                                      <p:tavLst>
                                        <p:tav tm="0">
                                          <p:val>
                                            <p:fltVal val="-1"/>
                                          </p:val>
                                        </p:tav>
                                        <p:tav tm="50000">
                                          <p:val>
                                            <p:fltVal val="0.95"/>
                                          </p:val>
                                        </p:tav>
                                        <p:tav tm="100000">
                                          <p:val>
                                            <p:strVal val="#ppt_x"/>
                                          </p:val>
                                        </p:tav>
                                      </p:tavLst>
                                    </p:anim>
                                    <p:anim calcmode="lin" valueType="num">
                                      <p:cBhvr>
                                        <p:cTn id="9" dur="1000" fill="hold"/>
                                        <p:tgtEl>
                                          <p:spTgt spid="2"/>
                                        </p:tgtEl>
                                        <p:attrNameLst>
                                          <p:attrName>ppt_y</p:attrName>
                                        </p:attrNameLst>
                                      </p:cBhvr>
                                      <p:tavLst>
                                        <p:tav tm="0">
                                          <p:val>
                                            <p:strVal val="#ppt_y"/>
                                          </p:val>
                                        </p:tav>
                                        <p:tav tm="100000">
                                          <p:val>
                                            <p:strVal val="#ppt_y"/>
                                          </p:val>
                                        </p:tav>
                                      </p:tavLst>
                                    </p:anim>
                                    <p:animEffect transition="in" filter="fade">
                                      <p:cBhvr>
                                        <p:cTn id="10"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defRPr/>
            </a:pPr>
            <a:r>
              <a:rPr lang="ru-RU"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Основные этапы презентации:</a:t>
            </a:r>
            <a:endParaRPr lang="ru-RU"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
        <p:nvSpPr>
          <p:cNvPr id="3" name="Содержимое 2"/>
          <p:cNvSpPr>
            <a:spLocks noGrp="1"/>
          </p:cNvSpPr>
          <p:nvPr>
            <p:ph idx="1"/>
          </p:nvPr>
        </p:nvSpPr>
        <p:spPr/>
        <p:txBody>
          <a:bodyPr/>
          <a:lstStyle/>
          <a:p>
            <a:pPr>
              <a:buFont typeface="Arial" charset="0"/>
              <a:buNone/>
            </a:pPr>
            <a:r>
              <a:rPr lang="ru-RU" b="1" smtClean="0"/>
              <a:t>Особенности полета хищных птиц:</a:t>
            </a:r>
          </a:p>
          <a:p>
            <a:pPr>
              <a:buFont typeface="Arial" charset="0"/>
              <a:buNone/>
            </a:pPr>
            <a:endParaRPr lang="ru-RU" b="1" smtClean="0"/>
          </a:p>
          <a:p>
            <a:r>
              <a:rPr lang="ru-RU" b="1" smtClean="0"/>
              <a:t>Основные типы передвижения</a:t>
            </a:r>
          </a:p>
          <a:p>
            <a:r>
              <a:rPr lang="ru-RU" b="1" smtClean="0"/>
              <a:t>Статистическое парение хищников</a:t>
            </a:r>
          </a:p>
          <a:p>
            <a:r>
              <a:rPr lang="ru-RU" b="1" smtClean="0"/>
              <a:t>Динамическое парения хищников</a:t>
            </a:r>
          </a:p>
          <a:p>
            <a:r>
              <a:rPr lang="ru-RU" b="1" smtClean="0"/>
              <a:t>Силуэты птиц при полете</a:t>
            </a:r>
          </a:p>
          <a:p>
            <a:r>
              <a:rPr lang="ru-RU" b="1" smtClean="0"/>
              <a:t>Секреты хорошего полета птиц</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par>
                          <p:cTn id="8" fill="hold">
                            <p:stCondLst>
                              <p:cond delay="500"/>
                            </p:stCondLst>
                            <p:childTnLst>
                              <p:par>
                                <p:cTn id="9" presetID="3" presetClass="entr" presetSubtype="1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blinds(horizontal)">
                                      <p:cBhvr>
                                        <p:cTn id="11" dur="500"/>
                                        <p:tgtEl>
                                          <p:spTgt spid="3">
                                            <p:txEl>
                                              <p:pRg st="0" end="0"/>
                                            </p:txEl>
                                          </p:spTgt>
                                        </p:tgtEl>
                                      </p:cBhvr>
                                    </p:animEffect>
                                  </p:childTnLst>
                                </p:cTn>
                              </p:par>
                            </p:childTnLst>
                          </p:cTn>
                        </p:par>
                        <p:par>
                          <p:cTn id="12" fill="hold">
                            <p:stCondLst>
                              <p:cond delay="1000"/>
                            </p:stCondLst>
                            <p:childTnLst>
                              <p:par>
                                <p:cTn id="13" presetID="3" presetClass="entr" presetSubtype="10" fill="hold" grpId="0"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blinds(horizontal)">
                                      <p:cBhvr>
                                        <p:cTn id="15" dur="500"/>
                                        <p:tgtEl>
                                          <p:spTgt spid="3">
                                            <p:txEl>
                                              <p:pRg st="2" end="2"/>
                                            </p:txEl>
                                          </p:spTgt>
                                        </p:tgtEl>
                                      </p:cBhvr>
                                    </p:animEffect>
                                  </p:childTnLst>
                                </p:cTn>
                              </p:par>
                            </p:childTnLst>
                          </p:cTn>
                        </p:par>
                        <p:par>
                          <p:cTn id="16" fill="hold">
                            <p:stCondLst>
                              <p:cond delay="1500"/>
                            </p:stCondLst>
                            <p:childTnLst>
                              <p:par>
                                <p:cTn id="17" presetID="3" presetClass="entr" presetSubtype="10" fill="hold" grpId="0"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blinds(horizontal)">
                                      <p:cBhvr>
                                        <p:cTn id="19" dur="500"/>
                                        <p:tgtEl>
                                          <p:spTgt spid="3">
                                            <p:txEl>
                                              <p:pRg st="3" end="3"/>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3" presetClass="entr" presetSubtype="10" fill="hold" grpId="0" nodeType="clickEffect">
                                  <p:stCondLst>
                                    <p:cond delay="0"/>
                                  </p:stCondLst>
                                  <p:childTnLst>
                                    <p:set>
                                      <p:cBhvr>
                                        <p:cTn id="23" dur="1" fill="hold">
                                          <p:stCondLst>
                                            <p:cond delay="0"/>
                                          </p:stCondLst>
                                        </p:cTn>
                                        <p:tgtEl>
                                          <p:spTgt spid="3">
                                            <p:txEl>
                                              <p:pRg st="4" end="4"/>
                                            </p:txEl>
                                          </p:spTgt>
                                        </p:tgtEl>
                                        <p:attrNameLst>
                                          <p:attrName>style.visibility</p:attrName>
                                        </p:attrNameLst>
                                      </p:cBhvr>
                                      <p:to>
                                        <p:strVal val="visible"/>
                                      </p:to>
                                    </p:set>
                                    <p:animEffect transition="in" filter="blinds(horizontal)">
                                      <p:cBhvr>
                                        <p:cTn id="24" dur="500"/>
                                        <p:tgtEl>
                                          <p:spTgt spid="3">
                                            <p:txEl>
                                              <p:pRg st="4" end="4"/>
                                            </p:txEl>
                                          </p:spTgt>
                                        </p:tgtEl>
                                      </p:cBhvr>
                                    </p:animEffect>
                                  </p:childTnLst>
                                </p:cTn>
                              </p:par>
                            </p:childTnLst>
                          </p:cTn>
                        </p:par>
                        <p:par>
                          <p:cTn id="25" fill="hold">
                            <p:stCondLst>
                              <p:cond delay="500"/>
                            </p:stCondLst>
                            <p:childTnLst>
                              <p:par>
                                <p:cTn id="26" presetID="3" presetClass="entr" presetSubtype="10" fill="hold" grpId="0" nodeType="after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blinds(horizontal)">
                                      <p:cBhvr>
                                        <p:cTn id="28" dur="500"/>
                                        <p:tgtEl>
                                          <p:spTgt spid="3">
                                            <p:txEl>
                                              <p:pRg st="5" end="5"/>
                                            </p:txEl>
                                          </p:spTgt>
                                        </p:tgtEl>
                                      </p:cBhvr>
                                    </p:animEffect>
                                  </p:childTnLst>
                                </p:cTn>
                              </p:par>
                            </p:childTnLst>
                          </p:cTn>
                        </p:par>
                        <p:par>
                          <p:cTn id="29" fill="hold">
                            <p:stCondLst>
                              <p:cond delay="1000"/>
                            </p:stCondLst>
                            <p:childTnLst>
                              <p:par>
                                <p:cTn id="30" presetID="3" presetClass="entr" presetSubtype="10" fill="hold" grpId="0" nodeType="after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blinds(horizontal)">
                                      <p:cBhvr>
                                        <p:cTn id="3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33400" y="381001"/>
            <a:ext cx="7772400" cy="1447800"/>
          </a:xfrm>
        </p:spPr>
        <p:txBody>
          <a:bodyPr rtlCol="0">
            <a:normAutofit/>
          </a:bodyPr>
          <a:lstStyle/>
          <a:p>
            <a:pPr eaLnBrk="1" fontAlgn="auto" hangingPunct="1">
              <a:spcAft>
                <a:spcPts val="0"/>
              </a:spcAft>
              <a:defRPr/>
            </a:pPr>
            <a:r>
              <a:rPr lang="ru-RU"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ОСОБЕННОСТИ ПОЛЕТА ХИЩНЫХ ПТИЦ</a:t>
            </a:r>
            <a:endParaRPr lang="ru-RU"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
        <p:nvSpPr>
          <p:cNvPr id="3" name="Подзаголовок 2"/>
          <p:cNvSpPr>
            <a:spLocks noGrp="1"/>
          </p:cNvSpPr>
          <p:nvPr>
            <p:ph type="subTitle" idx="1"/>
          </p:nvPr>
        </p:nvSpPr>
        <p:spPr/>
        <p:txBody>
          <a:bodyPr rtlCol="0">
            <a:normAutofit/>
          </a:bodyPr>
          <a:lstStyle/>
          <a:p>
            <a:pPr eaLnBrk="1" fontAlgn="auto" hangingPunct="1">
              <a:spcAft>
                <a:spcPts val="0"/>
              </a:spcAft>
              <a:buFont typeface="Arial" pitchFamily="34" charset="0"/>
              <a:buNone/>
              <a:defRPr/>
            </a:pPr>
            <a:endParaRPr lang="ru-RU" dirty="0"/>
          </a:p>
        </p:txBody>
      </p:sp>
      <p:pic>
        <p:nvPicPr>
          <p:cNvPr id="1026" name="Picture 2" descr="http://desktop.kazansoft.ru/bigimages/animals/birdofprey/img-46567.jpg"/>
          <p:cNvPicPr>
            <a:picLocks noChangeAspect="1" noChangeArrowheads="1"/>
          </p:cNvPicPr>
          <p:nvPr/>
        </p:nvPicPr>
        <p:blipFill>
          <a:blip r:embed="rId2" cstate="print"/>
          <a:srcRect/>
          <a:stretch>
            <a:fillRect/>
          </a:stretch>
        </p:blipFill>
        <p:spPr bwMode="auto">
          <a:xfrm>
            <a:off x="2364293" y="2137575"/>
            <a:ext cx="4168846" cy="3335114"/>
          </a:xfrm>
          <a:prstGeom prst="rect">
            <a:avLst/>
          </a:prstGeom>
          <a:ln>
            <a:noFill/>
          </a:ln>
          <a:effectLst>
            <a:softEdge rad="112500"/>
          </a:effectLst>
        </p:spPr>
      </p:pic>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1026"/>
                                        </p:tgtEl>
                                        <p:attrNameLst>
                                          <p:attrName>style.visibility</p:attrName>
                                        </p:attrNameLst>
                                      </p:cBhvr>
                                      <p:to>
                                        <p:strVal val="visible"/>
                                      </p:to>
                                    </p:set>
                                    <p:animEffect transition="in" filter="blinds(horizontal)">
                                      <p:cBhvr>
                                        <p:cTn id="12" dur="500"/>
                                        <p:tgtEl>
                                          <p:spTgt spid="10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Заголовок 8"/>
          <p:cNvSpPr>
            <a:spLocks noGrp="1"/>
          </p:cNvSpPr>
          <p:nvPr>
            <p:ph type="ctrTitle"/>
          </p:nvPr>
        </p:nvSpPr>
        <p:spPr>
          <a:xfrm>
            <a:off x="381000" y="152400"/>
            <a:ext cx="7772400" cy="1470025"/>
          </a:xfrm>
        </p:spPr>
        <p:txBody>
          <a:bodyPr rtlCol="0">
            <a:normAutofit/>
          </a:bodyPr>
          <a:lstStyle/>
          <a:p>
            <a:pPr eaLnBrk="1" fontAlgn="auto" hangingPunct="1">
              <a:spcAft>
                <a:spcPts val="0"/>
              </a:spcAft>
              <a:defRPr/>
            </a:pPr>
            <a:r>
              <a:rPr lang="ru-RU"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Немного истории..</a:t>
            </a:r>
            <a:br>
              <a:rPr lang="ru-RU"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br>
            <a:r>
              <a:rPr lang="ru-RU"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Передвижение.</a:t>
            </a:r>
            <a:endParaRPr lang="ru-RU"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
        <p:nvSpPr>
          <p:cNvPr id="12" name="Подзаголовок 11"/>
          <p:cNvSpPr>
            <a:spLocks noGrp="1"/>
          </p:cNvSpPr>
          <p:nvPr>
            <p:ph type="subTitle" idx="1"/>
          </p:nvPr>
        </p:nvSpPr>
        <p:spPr>
          <a:xfrm>
            <a:off x="457200" y="1828800"/>
            <a:ext cx="8229600" cy="4648200"/>
          </a:xfrm>
        </p:spPr>
        <p:txBody>
          <a:bodyPr rtlCol="0">
            <a:normAutofit fontScale="25000" lnSpcReduction="20000"/>
          </a:bodyPr>
          <a:lstStyle/>
          <a:p>
            <a:pPr eaLnBrk="1" fontAlgn="auto" hangingPunct="1">
              <a:spcAft>
                <a:spcPts val="0"/>
              </a:spcAft>
              <a:buFont typeface="Arial" pitchFamily="34" charset="0"/>
              <a:buNone/>
              <a:defRPr/>
            </a:pPr>
            <a:r>
              <a:rPr lang="ru-RU" sz="6400" dirty="0" smtClean="0">
                <a:solidFill>
                  <a:schemeClr val="tx1"/>
                </a:solidFill>
                <a:latin typeface="Times New Roman" pitchFamily="18" charset="0"/>
              </a:rPr>
              <a:t>Полёт является основным способом передвижения большинства видов птиц, помогающий им искать пищу, мигрировать и спасаться от хищников. Полёт является наиболее специфической формой передвижения птиц, определившей основные черты организации этого класса. </a:t>
            </a:r>
          </a:p>
          <a:p>
            <a:pPr eaLnBrk="1" fontAlgn="auto" hangingPunct="1">
              <a:spcAft>
                <a:spcPts val="0"/>
              </a:spcAft>
              <a:buFont typeface="Arial" pitchFamily="34" charset="0"/>
              <a:buNone/>
              <a:defRPr/>
            </a:pPr>
            <a:r>
              <a:rPr lang="ru-RU" sz="6400" dirty="0" smtClean="0">
                <a:solidFill>
                  <a:schemeClr val="tx1"/>
                </a:solidFill>
                <a:latin typeface="Times New Roman" pitchFamily="18" charset="0"/>
              </a:rPr>
              <a:t>Полёт птиц принято разделять на два основных типа:</a:t>
            </a:r>
          </a:p>
          <a:p>
            <a:pPr eaLnBrk="1" fontAlgn="auto" hangingPunct="1">
              <a:spcAft>
                <a:spcPts val="0"/>
              </a:spcAft>
              <a:buFont typeface="Arial" pitchFamily="34" charset="0"/>
              <a:buNone/>
              <a:defRPr/>
            </a:pPr>
            <a:r>
              <a:rPr lang="ru-RU" sz="6400" dirty="0" smtClean="0">
                <a:solidFill>
                  <a:schemeClr val="tx1"/>
                </a:solidFill>
                <a:latin typeface="Times New Roman" pitchFamily="18" charset="0"/>
              </a:rPr>
              <a:t>активный, или машущий</a:t>
            </a:r>
          </a:p>
          <a:p>
            <a:pPr eaLnBrk="1" fontAlgn="auto" hangingPunct="1">
              <a:spcAft>
                <a:spcPts val="0"/>
              </a:spcAft>
              <a:buFont typeface="Arial" pitchFamily="34" charset="0"/>
              <a:buNone/>
              <a:defRPr/>
            </a:pPr>
            <a:r>
              <a:rPr lang="ru-RU" sz="6400" dirty="0" smtClean="0">
                <a:solidFill>
                  <a:schemeClr val="tx1"/>
                </a:solidFill>
                <a:latin typeface="Times New Roman" pitchFamily="18" charset="0"/>
              </a:rPr>
              <a:t>пассивный, или парящий</a:t>
            </a:r>
          </a:p>
          <a:p>
            <a:pPr eaLnBrk="1" fontAlgn="auto" hangingPunct="1">
              <a:spcAft>
                <a:spcPts val="0"/>
              </a:spcAft>
              <a:buFont typeface="Arial" pitchFamily="34" charset="0"/>
              <a:buNone/>
              <a:defRPr/>
            </a:pPr>
            <a:r>
              <a:rPr lang="ru-RU" sz="6400" dirty="0" smtClean="0">
                <a:solidFill>
                  <a:schemeClr val="tx1"/>
                </a:solidFill>
                <a:latin typeface="Times New Roman" pitchFamily="18" charset="0"/>
              </a:rPr>
              <a:t>Машущий полёт состоит из двух отдельных типов движения: рабочего хода и обратного хода. Во время рабочего хода крыло двигается вперёд и вниз, а обратный ход возвращает крыло в начальную позицию. Крупные птицы или длиннокрылые маленькие птицы полностью или частично сгибают крылья, приближая их к туловищу. Парящим называется полёт без активных затрат энергии со стороны птицы, который осуществляется или за счёт потери скорости или высоты, или за счёт использования движения воздуха для получения энергии. Птицы обычно используют не один тип полёта, а комбинируют их. Слаборазвитая мускулатура крыла наблюдается у птиц с большой поверхностью крыла, которые в основном используют парящий полёт. Развитой сильной мускулатурой, обладают птицы с небольшой поверхностью крыла. Некоторые виды птиц, прежде всего обитающие на изолированных островах, где отсутствуют наземные хищники, потеряли способность к полёту. Это является доказательством того, что, несмотря на большие преимущества полёта, он требует больших затрат энергии, и поэтому, при отсутствии хищников, может стать ненужным.</a:t>
            </a:r>
          </a:p>
          <a:p>
            <a:pPr eaLnBrk="1" fontAlgn="auto" hangingPunct="1">
              <a:spcAft>
                <a:spcPts val="0"/>
              </a:spcAft>
              <a:buFont typeface="Arial" pitchFamily="34" charset="0"/>
              <a:buNone/>
              <a:defRPr/>
            </a:pPr>
            <a:endParaRPr lang="ru-RU"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8" presetClass="entr" presetSubtype="0" accel="5000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8" dur="1000" fill="hold"/>
                                        <p:tgtEl>
                                          <p:spTgt spid="9"/>
                                        </p:tgtEl>
                                        <p:attrNameLst>
                                          <p:attrName>ppt_x</p:attrName>
                                        </p:attrNameLst>
                                      </p:cBhvr>
                                      <p:tavLst>
                                        <p:tav tm="0">
                                          <p:val>
                                            <p:fltVal val="-1"/>
                                          </p:val>
                                        </p:tav>
                                        <p:tav tm="50000">
                                          <p:val>
                                            <p:fltVal val="0.95"/>
                                          </p:val>
                                        </p:tav>
                                        <p:tav tm="100000">
                                          <p:val>
                                            <p:strVal val="#ppt_x"/>
                                          </p:val>
                                        </p:tav>
                                      </p:tavLst>
                                    </p:anim>
                                    <p:anim calcmode="lin" valueType="num">
                                      <p:cBhvr>
                                        <p:cTn id="9" dur="1000" fill="hold"/>
                                        <p:tgtEl>
                                          <p:spTgt spid="9"/>
                                        </p:tgtEl>
                                        <p:attrNameLst>
                                          <p:attrName>ppt_y</p:attrName>
                                        </p:attrNameLst>
                                      </p:cBhvr>
                                      <p:tavLst>
                                        <p:tav tm="0">
                                          <p:val>
                                            <p:strVal val="#ppt_y"/>
                                          </p:val>
                                        </p:tav>
                                        <p:tav tm="100000">
                                          <p:val>
                                            <p:strVal val="#ppt_y"/>
                                          </p:val>
                                        </p:tav>
                                      </p:tavLst>
                                    </p:anim>
                                    <p:animEffect transition="in" filter="fade">
                                      <p:cBhvr>
                                        <p:cTn id="10" dur="1000"/>
                                        <p:tgtEl>
                                          <p:spTgt spid="9"/>
                                        </p:tgtEl>
                                      </p:cBhvr>
                                    </p:animEffect>
                                  </p:childTnLst>
                                </p:cTn>
                              </p:par>
                            </p:childTnLst>
                          </p:cTn>
                        </p:par>
                        <p:par>
                          <p:cTn id="11" fill="hold">
                            <p:stCondLst>
                              <p:cond delay="1000"/>
                            </p:stCondLst>
                            <p:childTnLst>
                              <p:par>
                                <p:cTn id="12" presetID="3" presetClass="entr" presetSubtype="10" fill="hold" grpId="0" nodeType="afterEffect">
                                  <p:stCondLst>
                                    <p:cond delay="0"/>
                                  </p:stCondLst>
                                  <p:childTnLst>
                                    <p:set>
                                      <p:cBhvr>
                                        <p:cTn id="13" dur="1" fill="hold">
                                          <p:stCondLst>
                                            <p:cond delay="0"/>
                                          </p:stCondLst>
                                        </p:cTn>
                                        <p:tgtEl>
                                          <p:spTgt spid="12">
                                            <p:txEl>
                                              <p:pRg st="0" end="0"/>
                                            </p:txEl>
                                          </p:spTgt>
                                        </p:tgtEl>
                                        <p:attrNameLst>
                                          <p:attrName>style.visibility</p:attrName>
                                        </p:attrNameLst>
                                      </p:cBhvr>
                                      <p:to>
                                        <p:strVal val="visible"/>
                                      </p:to>
                                    </p:set>
                                    <p:animEffect transition="in" filter="blinds(horizontal)">
                                      <p:cBhvr>
                                        <p:cTn id="14" dur="500"/>
                                        <p:tgtEl>
                                          <p:spTgt spid="12">
                                            <p:txEl>
                                              <p:pRg st="0" end="0"/>
                                            </p:txEl>
                                          </p:spTgt>
                                        </p:tgtEl>
                                      </p:cBhvr>
                                    </p:animEffect>
                                  </p:childTnLst>
                                </p:cTn>
                              </p:par>
                            </p:childTnLst>
                          </p:cTn>
                        </p:par>
                        <p:par>
                          <p:cTn id="15" fill="hold">
                            <p:stCondLst>
                              <p:cond delay="1500"/>
                            </p:stCondLst>
                            <p:childTnLst>
                              <p:par>
                                <p:cTn id="16" presetID="3" presetClass="entr" presetSubtype="10" fill="hold" grpId="0" nodeType="afterEffect">
                                  <p:stCondLst>
                                    <p:cond delay="0"/>
                                  </p:stCondLst>
                                  <p:childTnLst>
                                    <p:set>
                                      <p:cBhvr>
                                        <p:cTn id="17" dur="1" fill="hold">
                                          <p:stCondLst>
                                            <p:cond delay="0"/>
                                          </p:stCondLst>
                                        </p:cTn>
                                        <p:tgtEl>
                                          <p:spTgt spid="12">
                                            <p:txEl>
                                              <p:pRg st="1" end="1"/>
                                            </p:txEl>
                                          </p:spTgt>
                                        </p:tgtEl>
                                        <p:attrNameLst>
                                          <p:attrName>style.visibility</p:attrName>
                                        </p:attrNameLst>
                                      </p:cBhvr>
                                      <p:to>
                                        <p:strVal val="visible"/>
                                      </p:to>
                                    </p:set>
                                    <p:animEffect transition="in" filter="blinds(horizontal)">
                                      <p:cBhvr>
                                        <p:cTn id="18" dur="500"/>
                                        <p:tgtEl>
                                          <p:spTgt spid="12">
                                            <p:txEl>
                                              <p:pRg st="1" end="1"/>
                                            </p:txEl>
                                          </p:spTgt>
                                        </p:tgtEl>
                                      </p:cBhvr>
                                    </p:animEffect>
                                  </p:childTnLst>
                                </p:cTn>
                              </p:par>
                            </p:childTnLst>
                          </p:cTn>
                        </p:par>
                        <p:par>
                          <p:cTn id="19" fill="hold">
                            <p:stCondLst>
                              <p:cond delay="2000"/>
                            </p:stCondLst>
                            <p:childTnLst>
                              <p:par>
                                <p:cTn id="20" presetID="3" presetClass="entr" presetSubtype="10" fill="hold" grpId="0" nodeType="afterEffect">
                                  <p:stCondLst>
                                    <p:cond delay="0"/>
                                  </p:stCondLst>
                                  <p:childTnLst>
                                    <p:set>
                                      <p:cBhvr>
                                        <p:cTn id="21" dur="1" fill="hold">
                                          <p:stCondLst>
                                            <p:cond delay="0"/>
                                          </p:stCondLst>
                                        </p:cTn>
                                        <p:tgtEl>
                                          <p:spTgt spid="12">
                                            <p:txEl>
                                              <p:pRg st="2" end="2"/>
                                            </p:txEl>
                                          </p:spTgt>
                                        </p:tgtEl>
                                        <p:attrNameLst>
                                          <p:attrName>style.visibility</p:attrName>
                                        </p:attrNameLst>
                                      </p:cBhvr>
                                      <p:to>
                                        <p:strVal val="visible"/>
                                      </p:to>
                                    </p:set>
                                    <p:animEffect transition="in" filter="blinds(horizontal)">
                                      <p:cBhvr>
                                        <p:cTn id="22" dur="500"/>
                                        <p:tgtEl>
                                          <p:spTgt spid="12">
                                            <p:txEl>
                                              <p:pRg st="2" end="2"/>
                                            </p:txEl>
                                          </p:spTgt>
                                        </p:tgtEl>
                                      </p:cBhvr>
                                    </p:animEffect>
                                  </p:childTnLst>
                                </p:cTn>
                              </p:par>
                            </p:childTnLst>
                          </p:cTn>
                        </p:par>
                        <p:par>
                          <p:cTn id="23" fill="hold">
                            <p:stCondLst>
                              <p:cond delay="2500"/>
                            </p:stCondLst>
                            <p:childTnLst>
                              <p:par>
                                <p:cTn id="24" presetID="3" presetClass="entr" presetSubtype="10" fill="hold" grpId="0" nodeType="afterEffect">
                                  <p:stCondLst>
                                    <p:cond delay="0"/>
                                  </p:stCondLst>
                                  <p:childTnLst>
                                    <p:set>
                                      <p:cBhvr>
                                        <p:cTn id="25" dur="1" fill="hold">
                                          <p:stCondLst>
                                            <p:cond delay="0"/>
                                          </p:stCondLst>
                                        </p:cTn>
                                        <p:tgtEl>
                                          <p:spTgt spid="12">
                                            <p:txEl>
                                              <p:pRg st="3" end="3"/>
                                            </p:txEl>
                                          </p:spTgt>
                                        </p:tgtEl>
                                        <p:attrNameLst>
                                          <p:attrName>style.visibility</p:attrName>
                                        </p:attrNameLst>
                                      </p:cBhvr>
                                      <p:to>
                                        <p:strVal val="visible"/>
                                      </p:to>
                                    </p:set>
                                    <p:animEffect transition="in" filter="blinds(horizontal)">
                                      <p:cBhvr>
                                        <p:cTn id="26" dur="500"/>
                                        <p:tgtEl>
                                          <p:spTgt spid="12">
                                            <p:txEl>
                                              <p:pRg st="3" end="3"/>
                                            </p:txEl>
                                          </p:spTgt>
                                        </p:tgtEl>
                                      </p:cBhvr>
                                    </p:animEffect>
                                  </p:childTnLst>
                                </p:cTn>
                              </p:par>
                            </p:childTnLst>
                          </p:cTn>
                        </p:par>
                        <p:par>
                          <p:cTn id="27" fill="hold">
                            <p:stCondLst>
                              <p:cond delay="3000"/>
                            </p:stCondLst>
                            <p:childTnLst>
                              <p:par>
                                <p:cTn id="28" presetID="3" presetClass="entr" presetSubtype="10" fill="hold" grpId="0" nodeType="afterEffect">
                                  <p:stCondLst>
                                    <p:cond delay="0"/>
                                  </p:stCondLst>
                                  <p:childTnLst>
                                    <p:set>
                                      <p:cBhvr>
                                        <p:cTn id="29" dur="1" fill="hold">
                                          <p:stCondLst>
                                            <p:cond delay="0"/>
                                          </p:stCondLst>
                                        </p:cTn>
                                        <p:tgtEl>
                                          <p:spTgt spid="12">
                                            <p:txEl>
                                              <p:pRg st="4" end="4"/>
                                            </p:txEl>
                                          </p:spTgt>
                                        </p:tgtEl>
                                        <p:attrNameLst>
                                          <p:attrName>style.visibility</p:attrName>
                                        </p:attrNameLst>
                                      </p:cBhvr>
                                      <p:to>
                                        <p:strVal val="visible"/>
                                      </p:to>
                                    </p:set>
                                    <p:animEffect transition="in" filter="blinds(horizontal)">
                                      <p:cBhvr>
                                        <p:cTn id="30" dur="500"/>
                                        <p:tgtEl>
                                          <p:spTgt spid="1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Заголовок 1"/>
          <p:cNvSpPr>
            <a:spLocks noGrp="1"/>
          </p:cNvSpPr>
          <p:nvPr>
            <p:ph type="title"/>
          </p:nvPr>
        </p:nvSpPr>
        <p:spPr>
          <a:xfrm>
            <a:off x="457200" y="274638"/>
            <a:ext cx="8229600" cy="2925762"/>
          </a:xfrm>
        </p:spPr>
        <p:txBody>
          <a:bodyPr/>
          <a:lstStyle/>
          <a:p>
            <a:pPr eaLnBrk="1" hangingPunct="1"/>
            <a:r>
              <a:rPr lang="ru-RU" sz="1800" smtClean="0"/>
              <a:t/>
            </a:r>
            <a:br>
              <a:rPr lang="ru-RU" sz="1800" smtClean="0"/>
            </a:br>
            <a:r>
              <a:rPr lang="ru-RU" sz="3200" smtClean="0"/>
              <a:t>Статистическое парение хищников.</a:t>
            </a:r>
            <a:r>
              <a:rPr lang="ru-RU" sz="1800" smtClean="0"/>
              <a:t/>
            </a:r>
            <a:br>
              <a:rPr lang="ru-RU" sz="1800" smtClean="0"/>
            </a:br>
            <a:r>
              <a:rPr lang="ru-RU" sz="1800" smtClean="0"/>
              <a:t>В парящем полете различают статическое и динамическое парение. Статическое парение возможно над материками, где устойчивые восходящие потоки воздуха возникают на стыках ландшафтов (лес и поле и т. п.) или при обтекании воздухом препятствий - обрывов, горных вершин. Для хищных птиц, использующих устойчивые потоки воздуха, характерны большие, широкие, закругленные крылья с расходящимися на концах вершинами первостепенных маховых.. (грифы, орланы, беркуты…) Широкими кругами птицы постепенно набирают высоту и затем кружат, высматривая добычу, или, планируя с потерей высоты, перемещаются в нужном направлении.</a:t>
            </a:r>
            <a:br>
              <a:rPr lang="ru-RU" sz="1800" smtClean="0"/>
            </a:br>
            <a:endParaRPr lang="ru-RU" sz="1800" smtClean="0"/>
          </a:p>
        </p:txBody>
      </p:sp>
      <p:pic>
        <p:nvPicPr>
          <p:cNvPr id="4" name="Содержимое 3" descr="0_23535_f910a1e1_XL.jpg"/>
          <p:cNvPicPr>
            <a:picLocks noGrp="1" noChangeAspect="1"/>
          </p:cNvPicPr>
          <p:nvPr>
            <p:ph idx="1"/>
          </p:nvPr>
        </p:nvPicPr>
        <p:blipFill>
          <a:blip r:embed="rId2" cstate="print"/>
          <a:stretch>
            <a:fillRect/>
          </a:stretch>
        </p:blipFill>
        <p:spPr>
          <a:xfrm>
            <a:off x="228600" y="3581400"/>
            <a:ext cx="4114800" cy="3086100"/>
          </a:xfrm>
          <a:effectLst>
            <a:softEdge rad="112500"/>
          </a:effectLst>
        </p:spPr>
      </p:pic>
      <p:pic>
        <p:nvPicPr>
          <p:cNvPr id="6" name="Рисунок 5" descr="wa3dhawkercs1.jpg"/>
          <p:cNvPicPr>
            <a:picLocks noChangeAspect="1"/>
          </p:cNvPicPr>
          <p:nvPr/>
        </p:nvPicPr>
        <p:blipFill>
          <a:blip r:embed="rId3" cstate="print"/>
          <a:stretch>
            <a:fillRect/>
          </a:stretch>
        </p:blipFill>
        <p:spPr>
          <a:xfrm>
            <a:off x="4800600" y="3581400"/>
            <a:ext cx="4191000" cy="3094892"/>
          </a:xfrm>
          <a:prstGeom prst="rect">
            <a:avLst/>
          </a:prstGeom>
          <a:ln>
            <a:noFill/>
          </a:ln>
          <a:effectLst>
            <a:softEdge rad="112500"/>
          </a:effectLst>
        </p:spPr>
      </p:pic>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122"/>
                                        </p:tgtEl>
                                        <p:attrNameLst>
                                          <p:attrName>style.visibility</p:attrName>
                                        </p:attrNameLst>
                                      </p:cBhvr>
                                      <p:to>
                                        <p:strVal val="visible"/>
                                      </p:to>
                                    </p:set>
                                    <p:animEffect transition="in" filter="blinds(horizontal)">
                                      <p:cBhvr>
                                        <p:cTn id="7" dur="500"/>
                                        <p:tgtEl>
                                          <p:spTgt spid="5122"/>
                                        </p:tgtEl>
                                      </p:cBhvr>
                                    </p:animEffect>
                                  </p:childTnLst>
                                </p:cTn>
                              </p:par>
                            </p:childTnLst>
                          </p:cTn>
                        </p:par>
                      </p:childTnLst>
                    </p:cTn>
                  </p:par>
                  <p:par>
                    <p:cTn id="8" fill="hold">
                      <p:stCondLst>
                        <p:cond delay="indefinite"/>
                      </p:stCondLst>
                      <p:childTnLst>
                        <p:par>
                          <p:cTn id="9" fill="hold">
                            <p:stCondLst>
                              <p:cond delay="0"/>
                            </p:stCondLst>
                            <p:childTnLst>
                              <p:par>
                                <p:cTn id="10" presetID="35" presetClass="entr" presetSubtype="0"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1000"/>
                                        <p:tgtEl>
                                          <p:spTgt spid="4"/>
                                        </p:tgtEl>
                                      </p:cBhvr>
                                    </p:animEffect>
                                    <p:anim calcmode="lin" valueType="num">
                                      <p:cBhvr>
                                        <p:cTn id="13" dur="1000" fill="hold"/>
                                        <p:tgtEl>
                                          <p:spTgt spid="4"/>
                                        </p:tgtEl>
                                        <p:attrNameLst>
                                          <p:attrName>style.rotation</p:attrName>
                                        </p:attrNameLst>
                                      </p:cBhvr>
                                      <p:tavLst>
                                        <p:tav tm="0">
                                          <p:val>
                                            <p:fltVal val="720"/>
                                          </p:val>
                                        </p:tav>
                                        <p:tav tm="100000">
                                          <p:val>
                                            <p:fltVal val="0"/>
                                          </p:val>
                                        </p:tav>
                                      </p:tavLst>
                                    </p:anim>
                                    <p:anim calcmode="lin" valueType="num">
                                      <p:cBhvr>
                                        <p:cTn id="14" dur="1000" fill="hold"/>
                                        <p:tgtEl>
                                          <p:spTgt spid="4"/>
                                        </p:tgtEl>
                                        <p:attrNameLst>
                                          <p:attrName>ppt_h</p:attrName>
                                        </p:attrNameLst>
                                      </p:cBhvr>
                                      <p:tavLst>
                                        <p:tav tm="0">
                                          <p:val>
                                            <p:fltVal val="0"/>
                                          </p:val>
                                        </p:tav>
                                        <p:tav tm="100000">
                                          <p:val>
                                            <p:strVal val="#ppt_h"/>
                                          </p:val>
                                        </p:tav>
                                      </p:tavLst>
                                    </p:anim>
                                    <p:anim calcmode="lin" valueType="num">
                                      <p:cBhvr>
                                        <p:cTn id="15" dur="1000" fill="hold"/>
                                        <p:tgtEl>
                                          <p:spTgt spid="4"/>
                                        </p:tgtEl>
                                        <p:attrNameLst>
                                          <p:attrName>ppt_w</p:attrName>
                                        </p:attrNameLst>
                                      </p:cBhvr>
                                      <p:tavLst>
                                        <p:tav tm="0">
                                          <p:val>
                                            <p:fltVal val="0"/>
                                          </p:val>
                                        </p:tav>
                                        <p:tav tm="100000">
                                          <p:val>
                                            <p:strVal val="#ppt_w"/>
                                          </p:val>
                                        </p:tav>
                                      </p:tavLst>
                                    </p:anim>
                                  </p:childTnLst>
                                </p:cTn>
                              </p:par>
                            </p:childTnLst>
                          </p:cTn>
                        </p:par>
                      </p:childTnLst>
                    </p:cTn>
                  </p:par>
                  <p:par>
                    <p:cTn id="16" fill="hold">
                      <p:stCondLst>
                        <p:cond delay="indefinite"/>
                      </p:stCondLst>
                      <p:childTnLst>
                        <p:par>
                          <p:cTn id="17" fill="hold">
                            <p:stCondLst>
                              <p:cond delay="0"/>
                            </p:stCondLst>
                            <p:childTnLst>
                              <p:par>
                                <p:cTn id="18" presetID="35" presetClass="entr" presetSubtype="0" fill="hold" nodeType="clickEffect">
                                  <p:stCondLst>
                                    <p:cond delay="0"/>
                                  </p:stCondLst>
                                  <p:childTnLst>
                                    <p:set>
                                      <p:cBhvr>
                                        <p:cTn id="19" dur="1" fill="hold">
                                          <p:stCondLst>
                                            <p:cond delay="0"/>
                                          </p:stCondLst>
                                        </p:cTn>
                                        <p:tgtEl>
                                          <p:spTgt spid="6"/>
                                        </p:tgtEl>
                                        <p:attrNameLst>
                                          <p:attrName>style.visibility</p:attrName>
                                        </p:attrNameLst>
                                      </p:cBhvr>
                                      <p:to>
                                        <p:strVal val="visible"/>
                                      </p:to>
                                    </p:set>
                                    <p:animEffect transition="in" filter="fade">
                                      <p:cBhvr>
                                        <p:cTn id="20" dur="1000"/>
                                        <p:tgtEl>
                                          <p:spTgt spid="6"/>
                                        </p:tgtEl>
                                      </p:cBhvr>
                                    </p:animEffect>
                                    <p:anim calcmode="lin" valueType="num">
                                      <p:cBhvr>
                                        <p:cTn id="21" dur="1000" fill="hold"/>
                                        <p:tgtEl>
                                          <p:spTgt spid="6"/>
                                        </p:tgtEl>
                                        <p:attrNameLst>
                                          <p:attrName>style.rotation</p:attrName>
                                        </p:attrNameLst>
                                      </p:cBhvr>
                                      <p:tavLst>
                                        <p:tav tm="0">
                                          <p:val>
                                            <p:fltVal val="720"/>
                                          </p:val>
                                        </p:tav>
                                        <p:tav tm="100000">
                                          <p:val>
                                            <p:fltVal val="0"/>
                                          </p:val>
                                        </p:tav>
                                      </p:tavLst>
                                    </p:anim>
                                    <p:anim calcmode="lin" valueType="num">
                                      <p:cBhvr>
                                        <p:cTn id="22" dur="1000" fill="hold"/>
                                        <p:tgtEl>
                                          <p:spTgt spid="6"/>
                                        </p:tgtEl>
                                        <p:attrNameLst>
                                          <p:attrName>ppt_h</p:attrName>
                                        </p:attrNameLst>
                                      </p:cBhvr>
                                      <p:tavLst>
                                        <p:tav tm="0">
                                          <p:val>
                                            <p:fltVal val="0"/>
                                          </p:val>
                                        </p:tav>
                                        <p:tav tm="100000">
                                          <p:val>
                                            <p:strVal val="#ppt_h"/>
                                          </p:val>
                                        </p:tav>
                                      </p:tavLst>
                                    </p:anim>
                                    <p:anim calcmode="lin" valueType="num">
                                      <p:cBhvr>
                                        <p:cTn id="23" dur="1000" fill="hold"/>
                                        <p:tgtEl>
                                          <p:spTgt spid="6"/>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Содержимое 2"/>
          <p:cNvSpPr>
            <a:spLocks noGrp="1"/>
          </p:cNvSpPr>
          <p:nvPr>
            <p:ph idx="4294967295"/>
          </p:nvPr>
        </p:nvSpPr>
        <p:spPr>
          <a:xfrm>
            <a:off x="0" y="990600"/>
            <a:ext cx="8229600" cy="2895600"/>
          </a:xfrm>
        </p:spPr>
        <p:txBody>
          <a:bodyPr/>
          <a:lstStyle/>
          <a:p>
            <a:pPr eaLnBrk="1" hangingPunct="1"/>
            <a:r>
              <a:rPr lang="ru-RU" sz="2000" smtClean="0"/>
              <a:t>Динамическое парение свойственно морским хищным птицам (альбатросы, буревестники, чайки), имеющим длинные, но узкие, с заостренной вершиной крылья. Используя завихрения воздуха над волнами или разную скорость воздушных потоков, птица по ветру планирует вниз, набирая скорость, и у самой воды, где скорость ветра замедлена трением о воду, поворачивается против ветра и взмывает вверх, где воздух движется быстрее. Так птица может парить часами, высматривая добычу и хватая ее с пикирования. При отсутствии ветра эти птицы парить не могут и, плавая, пережидают безветрие</a:t>
            </a:r>
            <a:r>
              <a:rPr lang="ru-RU" sz="2100" smtClean="0"/>
              <a:t>.</a:t>
            </a:r>
          </a:p>
          <a:p>
            <a:pPr eaLnBrk="1" hangingPunct="1"/>
            <a:endParaRPr lang="ru-RU" smtClean="0"/>
          </a:p>
        </p:txBody>
      </p:sp>
      <p:pic>
        <p:nvPicPr>
          <p:cNvPr id="5" name="Рисунок 4" descr="57852.jpg"/>
          <p:cNvPicPr>
            <a:picLocks noChangeAspect="1"/>
          </p:cNvPicPr>
          <p:nvPr/>
        </p:nvPicPr>
        <p:blipFill>
          <a:blip r:embed="rId2" cstate="print"/>
          <a:stretch>
            <a:fillRect/>
          </a:stretch>
        </p:blipFill>
        <p:spPr>
          <a:xfrm>
            <a:off x="381000" y="3886200"/>
            <a:ext cx="3886200" cy="2599436"/>
          </a:xfrm>
          <a:prstGeom prst="rect">
            <a:avLst/>
          </a:prstGeom>
          <a:ln>
            <a:noFill/>
          </a:ln>
          <a:effectLst>
            <a:softEdge rad="112500"/>
          </a:effectLst>
        </p:spPr>
      </p:pic>
      <p:pic>
        <p:nvPicPr>
          <p:cNvPr id="6" name="Рисунок 5" descr="fd3ce6ea7707.jpg"/>
          <p:cNvPicPr>
            <a:picLocks noChangeAspect="1"/>
          </p:cNvPicPr>
          <p:nvPr/>
        </p:nvPicPr>
        <p:blipFill>
          <a:blip r:embed="rId3" cstate="print"/>
          <a:stretch>
            <a:fillRect/>
          </a:stretch>
        </p:blipFill>
        <p:spPr>
          <a:xfrm>
            <a:off x="4648200" y="3733800"/>
            <a:ext cx="4191000" cy="2867526"/>
          </a:xfrm>
          <a:prstGeom prst="rect">
            <a:avLst/>
          </a:prstGeom>
          <a:ln>
            <a:noFill/>
          </a:ln>
          <a:effectLst>
            <a:softEdge rad="112500"/>
          </a:effectLst>
        </p:spPr>
      </p:pic>
      <p:sp>
        <p:nvSpPr>
          <p:cNvPr id="19460" name="TextBox 6"/>
          <p:cNvSpPr txBox="1">
            <a:spLocks noChangeArrowheads="1"/>
          </p:cNvSpPr>
          <p:nvPr/>
        </p:nvSpPr>
        <p:spPr bwMode="auto">
          <a:xfrm>
            <a:off x="838200" y="457200"/>
            <a:ext cx="7899400" cy="584200"/>
          </a:xfrm>
          <a:prstGeom prst="rect">
            <a:avLst/>
          </a:prstGeom>
          <a:noFill/>
          <a:ln w="9525">
            <a:noFill/>
            <a:miter lim="800000"/>
            <a:headEnd/>
            <a:tailEnd/>
          </a:ln>
        </p:spPr>
        <p:txBody>
          <a:bodyPr>
            <a:spAutoFit/>
          </a:bodyPr>
          <a:lstStyle/>
          <a:p>
            <a:r>
              <a:rPr lang="ru-RU" sz="3200"/>
              <a:t>Динамическое парение хищников</a:t>
            </a:r>
            <a:r>
              <a:rPr lang="ru-RU"/>
              <a:t>.</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147">
                                            <p:txEl>
                                              <p:pRg st="0" end="0"/>
                                            </p:txEl>
                                          </p:spTgt>
                                        </p:tgtEl>
                                        <p:attrNameLst>
                                          <p:attrName>style.visibility</p:attrName>
                                        </p:attrNameLst>
                                      </p:cBhvr>
                                      <p:to>
                                        <p:strVal val="visible"/>
                                      </p:to>
                                    </p:set>
                                    <p:animEffect transition="in" filter="blinds(horizontal)">
                                      <p:cBhvr>
                                        <p:cTn id="7" dur="500"/>
                                        <p:tgtEl>
                                          <p:spTgt spid="614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5" presetClass="entr" presetSubtype="0"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1000"/>
                                        <p:tgtEl>
                                          <p:spTgt spid="5"/>
                                        </p:tgtEl>
                                      </p:cBhvr>
                                    </p:animEffect>
                                    <p:anim calcmode="lin" valueType="num">
                                      <p:cBhvr>
                                        <p:cTn id="13" dur="1000" fill="hold"/>
                                        <p:tgtEl>
                                          <p:spTgt spid="5"/>
                                        </p:tgtEl>
                                        <p:attrNameLst>
                                          <p:attrName>style.rotation</p:attrName>
                                        </p:attrNameLst>
                                      </p:cBhvr>
                                      <p:tavLst>
                                        <p:tav tm="0">
                                          <p:val>
                                            <p:fltVal val="720"/>
                                          </p:val>
                                        </p:tav>
                                        <p:tav tm="100000">
                                          <p:val>
                                            <p:fltVal val="0"/>
                                          </p:val>
                                        </p:tav>
                                      </p:tavLst>
                                    </p:anim>
                                    <p:anim calcmode="lin" valueType="num">
                                      <p:cBhvr>
                                        <p:cTn id="14" dur="1000" fill="hold"/>
                                        <p:tgtEl>
                                          <p:spTgt spid="5"/>
                                        </p:tgtEl>
                                        <p:attrNameLst>
                                          <p:attrName>ppt_h</p:attrName>
                                        </p:attrNameLst>
                                      </p:cBhvr>
                                      <p:tavLst>
                                        <p:tav tm="0">
                                          <p:val>
                                            <p:fltVal val="0"/>
                                          </p:val>
                                        </p:tav>
                                        <p:tav tm="100000">
                                          <p:val>
                                            <p:strVal val="#ppt_h"/>
                                          </p:val>
                                        </p:tav>
                                      </p:tavLst>
                                    </p:anim>
                                    <p:anim calcmode="lin" valueType="num">
                                      <p:cBhvr>
                                        <p:cTn id="15" dur="1000" fill="hold"/>
                                        <p:tgtEl>
                                          <p:spTgt spid="5"/>
                                        </p:tgtEl>
                                        <p:attrNameLst>
                                          <p:attrName>ppt_w</p:attrName>
                                        </p:attrNameLst>
                                      </p:cBhvr>
                                      <p:tavLst>
                                        <p:tav tm="0">
                                          <p:val>
                                            <p:fltVal val="0"/>
                                          </p:val>
                                        </p:tav>
                                        <p:tav tm="100000">
                                          <p:val>
                                            <p:strVal val="#ppt_w"/>
                                          </p:val>
                                        </p:tav>
                                      </p:tavLst>
                                    </p:anim>
                                  </p:childTnLst>
                                </p:cTn>
                              </p:par>
                            </p:childTnLst>
                          </p:cTn>
                        </p:par>
                      </p:childTnLst>
                    </p:cTn>
                  </p:par>
                  <p:par>
                    <p:cTn id="16" fill="hold">
                      <p:stCondLst>
                        <p:cond delay="indefinite"/>
                      </p:stCondLst>
                      <p:childTnLst>
                        <p:par>
                          <p:cTn id="17" fill="hold">
                            <p:stCondLst>
                              <p:cond delay="0"/>
                            </p:stCondLst>
                            <p:childTnLst>
                              <p:par>
                                <p:cTn id="18" presetID="35" presetClass="entr" presetSubtype="0" fill="hold" nodeType="clickEffect">
                                  <p:stCondLst>
                                    <p:cond delay="0"/>
                                  </p:stCondLst>
                                  <p:childTnLst>
                                    <p:set>
                                      <p:cBhvr>
                                        <p:cTn id="19" dur="1" fill="hold">
                                          <p:stCondLst>
                                            <p:cond delay="0"/>
                                          </p:stCondLst>
                                        </p:cTn>
                                        <p:tgtEl>
                                          <p:spTgt spid="6"/>
                                        </p:tgtEl>
                                        <p:attrNameLst>
                                          <p:attrName>style.visibility</p:attrName>
                                        </p:attrNameLst>
                                      </p:cBhvr>
                                      <p:to>
                                        <p:strVal val="visible"/>
                                      </p:to>
                                    </p:set>
                                    <p:animEffect transition="in" filter="fade">
                                      <p:cBhvr>
                                        <p:cTn id="20" dur="1000"/>
                                        <p:tgtEl>
                                          <p:spTgt spid="6"/>
                                        </p:tgtEl>
                                      </p:cBhvr>
                                    </p:animEffect>
                                    <p:anim calcmode="lin" valueType="num">
                                      <p:cBhvr>
                                        <p:cTn id="21" dur="1000" fill="hold"/>
                                        <p:tgtEl>
                                          <p:spTgt spid="6"/>
                                        </p:tgtEl>
                                        <p:attrNameLst>
                                          <p:attrName>style.rotation</p:attrName>
                                        </p:attrNameLst>
                                      </p:cBhvr>
                                      <p:tavLst>
                                        <p:tav tm="0">
                                          <p:val>
                                            <p:fltVal val="720"/>
                                          </p:val>
                                        </p:tav>
                                        <p:tav tm="100000">
                                          <p:val>
                                            <p:fltVal val="0"/>
                                          </p:val>
                                        </p:tav>
                                      </p:tavLst>
                                    </p:anim>
                                    <p:anim calcmode="lin" valueType="num">
                                      <p:cBhvr>
                                        <p:cTn id="22" dur="1000" fill="hold"/>
                                        <p:tgtEl>
                                          <p:spTgt spid="6"/>
                                        </p:tgtEl>
                                        <p:attrNameLst>
                                          <p:attrName>ppt_h</p:attrName>
                                        </p:attrNameLst>
                                      </p:cBhvr>
                                      <p:tavLst>
                                        <p:tav tm="0">
                                          <p:val>
                                            <p:fltVal val="0"/>
                                          </p:val>
                                        </p:tav>
                                        <p:tav tm="100000">
                                          <p:val>
                                            <p:strVal val="#ppt_h"/>
                                          </p:val>
                                        </p:tav>
                                      </p:tavLst>
                                    </p:anim>
                                    <p:anim calcmode="lin" valueType="num">
                                      <p:cBhvr>
                                        <p:cTn id="23" dur="1000" fill="hold"/>
                                        <p:tgtEl>
                                          <p:spTgt spid="6"/>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Заголовок 1"/>
          <p:cNvSpPr>
            <a:spLocks noGrp="1"/>
          </p:cNvSpPr>
          <p:nvPr>
            <p:ph type="title"/>
          </p:nvPr>
        </p:nvSpPr>
        <p:spPr/>
        <p:txBody>
          <a:bodyPr/>
          <a:lstStyle/>
          <a:p>
            <a:pPr>
              <a:defRPr/>
            </a:pPr>
            <a:r>
              <a:rPr lang="ru-RU"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Силуэты хищных птиц в полете</a:t>
            </a:r>
          </a:p>
        </p:txBody>
      </p:sp>
      <p:sp>
        <p:nvSpPr>
          <p:cNvPr id="7171" name="Содержимое 2"/>
          <p:cNvSpPr>
            <a:spLocks noGrp="1"/>
          </p:cNvSpPr>
          <p:nvPr>
            <p:ph idx="1"/>
          </p:nvPr>
        </p:nvSpPr>
        <p:spPr>
          <a:xfrm>
            <a:off x="457200" y="1295400"/>
            <a:ext cx="8229600" cy="5334000"/>
          </a:xfrm>
        </p:spPr>
        <p:txBody>
          <a:bodyPr/>
          <a:lstStyle/>
          <a:p>
            <a:r>
              <a:rPr lang="ru-RU" sz="1600" smtClean="0"/>
              <a:t>Хищных птиц легко различить по полету и силуэту. Например соколы при полете ритмично взмахивают крыльями, чередуя с планированием. Нападая на добычу, падают на нее сверху с полусложенными крыльями. У спокойно летящих соколов хорошо заметны длинные остроконечные крылья и относительно короткий и узкоразвернутый клинообразный хвост.</a:t>
            </a:r>
            <a:br>
              <a:rPr lang="ru-RU" sz="1600" smtClean="0"/>
            </a:br>
            <a:r>
              <a:rPr lang="ru-RU" sz="1600" smtClean="0"/>
              <a:t>У пустельги и копчика хвост несколько шире. Для этих соколов характерны при поиске добычи частые остановки в воздухе, парение на одном месте, сопровождаемое быстрыми взмахами крыльев. Эти птицы берут добычу с земли.</a:t>
            </a:r>
          </a:p>
          <a:p>
            <a:r>
              <a:rPr lang="ru-RU" sz="1600" smtClean="0"/>
              <a:t> Ястребы (перепелятник и тетеревятник),от соколов отличаются более быстрым взмахиванием крыльев и короткими периодами планирования. Летают обычно невысоко над землей. Жертву преследуют в угон и хватают ее в воздухе и на земле. У спокойно летящего ястреба короткие крылья и длинный, прямой, довольно широкий хвост. </a:t>
            </a:r>
          </a:p>
          <a:p>
            <a:r>
              <a:rPr lang="ru-RU" sz="1600" smtClean="0"/>
              <a:t>  У луней полет плавный, спокойный, взмахи крыльев редкие. Временами птицы парят в воздухе на месте. Выделяются длинные крылья и длинный широкий хвост.</a:t>
            </a:r>
            <a:br>
              <a:rPr lang="ru-RU" sz="1600" smtClean="0"/>
            </a:br>
            <a:r>
              <a:rPr lang="ru-RU" sz="1600" smtClean="0"/>
              <a:t>Коршуна легко отличить в полете от всех равных с ним по величине хищников по длинным крыльям и длинному вильчатому хвосту, с заметной вырезкой.</a:t>
            </a:r>
            <a:br>
              <a:rPr lang="ru-RU" sz="1600" smtClean="0"/>
            </a:br>
            <a:r>
              <a:rPr lang="ru-RU" sz="1600" smtClean="0"/>
              <a:t>Канюка определяют по длинным и широким крыльям и по широкому распущенному веером хвосту. Птицы часто парят в воздухе.</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7170"/>
                                        </p:tgtEl>
                                        <p:attrNameLst>
                                          <p:attrName>style.visibility</p:attrName>
                                        </p:attrNameLst>
                                      </p:cBhvr>
                                      <p:to>
                                        <p:strVal val="visible"/>
                                      </p:to>
                                    </p:set>
                                    <p:animEffect transition="in" filter="blinds(horizontal)">
                                      <p:cBhvr>
                                        <p:cTn id="7" dur="500"/>
                                        <p:tgtEl>
                                          <p:spTgt spid="7170"/>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7171">
                                            <p:txEl>
                                              <p:pRg st="0" end="0"/>
                                            </p:txEl>
                                          </p:spTgt>
                                        </p:tgtEl>
                                        <p:attrNameLst>
                                          <p:attrName>style.visibility</p:attrName>
                                        </p:attrNameLst>
                                      </p:cBhvr>
                                      <p:to>
                                        <p:strVal val="visible"/>
                                      </p:to>
                                    </p:set>
                                    <p:animEffect transition="in" filter="blinds(horizontal)">
                                      <p:cBhvr>
                                        <p:cTn id="12" dur="500"/>
                                        <p:tgtEl>
                                          <p:spTgt spid="7171">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7171">
                                            <p:txEl>
                                              <p:pRg st="1" end="1"/>
                                            </p:txEl>
                                          </p:spTgt>
                                        </p:tgtEl>
                                        <p:attrNameLst>
                                          <p:attrName>style.visibility</p:attrName>
                                        </p:attrNameLst>
                                      </p:cBhvr>
                                      <p:to>
                                        <p:strVal val="visible"/>
                                      </p:to>
                                    </p:set>
                                    <p:animEffect transition="in" filter="blinds(horizontal)">
                                      <p:cBhvr>
                                        <p:cTn id="17" dur="500"/>
                                        <p:tgtEl>
                                          <p:spTgt spid="7171">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7171">
                                            <p:txEl>
                                              <p:pRg st="2" end="2"/>
                                            </p:txEl>
                                          </p:spTgt>
                                        </p:tgtEl>
                                        <p:attrNameLst>
                                          <p:attrName>style.visibility</p:attrName>
                                        </p:attrNameLst>
                                      </p:cBhvr>
                                      <p:to>
                                        <p:strVal val="visible"/>
                                      </p:to>
                                    </p:set>
                                    <p:animEffect transition="in" filter="blinds(horizontal)">
                                      <p:cBhvr>
                                        <p:cTn id="22" dur="500"/>
                                        <p:tgtEl>
                                          <p:spTgt spid="717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Заголовок 1"/>
          <p:cNvSpPr>
            <a:spLocks noGrp="1"/>
          </p:cNvSpPr>
          <p:nvPr>
            <p:ph type="title"/>
          </p:nvPr>
        </p:nvSpPr>
        <p:spPr/>
        <p:txBody>
          <a:bodyPr/>
          <a:lstStyle/>
          <a:p>
            <a:pPr eaLnBrk="1" hangingPunct="1">
              <a:defRPr/>
            </a:pPr>
            <a:r>
              <a:rPr lang="ru-RU"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Силуэты хищных птиц в полёте</a:t>
            </a:r>
          </a:p>
        </p:txBody>
      </p:sp>
      <p:pic>
        <p:nvPicPr>
          <p:cNvPr id="8195" name="Содержимое 3" descr="image034.jpg"/>
          <p:cNvPicPr>
            <a:picLocks noGrp="1" noChangeAspect="1"/>
          </p:cNvPicPr>
          <p:nvPr>
            <p:ph idx="1"/>
          </p:nvPr>
        </p:nvPicPr>
        <p:blipFill>
          <a:blip r:embed="rId2"/>
          <a:srcRect/>
          <a:stretch>
            <a:fillRect/>
          </a:stretch>
        </p:blipFill>
        <p:spPr>
          <a:xfrm>
            <a:off x="228600" y="1371600"/>
            <a:ext cx="4038600" cy="5257800"/>
          </a:xfrm>
        </p:spPr>
      </p:pic>
      <p:sp>
        <p:nvSpPr>
          <p:cNvPr id="8196" name="Прямоугольник 4"/>
          <p:cNvSpPr>
            <a:spLocks noChangeArrowheads="1"/>
          </p:cNvSpPr>
          <p:nvPr/>
        </p:nvSpPr>
        <p:spPr bwMode="auto">
          <a:xfrm>
            <a:off x="4800600" y="1905000"/>
            <a:ext cx="3733800" cy="3046413"/>
          </a:xfrm>
          <a:prstGeom prst="rect">
            <a:avLst/>
          </a:prstGeom>
          <a:noFill/>
          <a:ln w="9525">
            <a:noFill/>
            <a:miter lim="800000"/>
            <a:headEnd/>
            <a:tailEnd/>
          </a:ln>
        </p:spPr>
        <p:txBody>
          <a:bodyPr>
            <a:spAutoFit/>
          </a:bodyPr>
          <a:lstStyle/>
          <a:p>
            <a:r>
              <a:rPr lang="ru-RU" sz="2400" b="1">
                <a:latin typeface="Calibri" pitchFamily="34" charset="0"/>
              </a:rPr>
              <a:t> а - чеглок; 6 - сапсан; в — пустельга; г - копчик; д - ястреб-перепелятник; е - ястреб-тетеревятник; ж-з - лунь болотный; и - коршун; к - канюк или сарыч; л — осоед; м — скопа; н — орел</a:t>
            </a:r>
            <a:endParaRPr lang="ru-RU" sz="2400">
              <a:latin typeface="Calibri" pitchFamily="34" charset="0"/>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8194"/>
                                        </p:tgtEl>
                                        <p:attrNameLst>
                                          <p:attrName>style.visibility</p:attrName>
                                        </p:attrNameLst>
                                      </p:cBhvr>
                                      <p:to>
                                        <p:strVal val="visible"/>
                                      </p:to>
                                    </p:set>
                                    <p:animEffect transition="in" filter="blinds(horizontal)">
                                      <p:cBhvr>
                                        <p:cTn id="7" dur="500"/>
                                        <p:tgtEl>
                                          <p:spTgt spid="8194"/>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8195"/>
                                        </p:tgtEl>
                                        <p:attrNameLst>
                                          <p:attrName>style.visibility</p:attrName>
                                        </p:attrNameLst>
                                      </p:cBhvr>
                                      <p:to>
                                        <p:strVal val="visible"/>
                                      </p:to>
                                    </p:set>
                                    <p:animEffect transition="in" filter="blinds(horizontal)">
                                      <p:cBhvr>
                                        <p:cTn id="12" dur="500"/>
                                        <p:tgtEl>
                                          <p:spTgt spid="8195"/>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8196"/>
                                        </p:tgtEl>
                                        <p:attrNameLst>
                                          <p:attrName>style.visibility</p:attrName>
                                        </p:attrNameLst>
                                      </p:cBhvr>
                                      <p:to>
                                        <p:strVal val="visible"/>
                                      </p:to>
                                    </p:set>
                                    <p:animEffect transition="in" filter="blinds(horizontal)">
                                      <p:cBhvr>
                                        <p:cTn id="17" dur="500"/>
                                        <p:tgtEl>
                                          <p:spTgt spid="819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6"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Заголовок 1"/>
          <p:cNvSpPr>
            <a:spLocks noGrp="1"/>
          </p:cNvSpPr>
          <p:nvPr>
            <p:ph type="title"/>
          </p:nvPr>
        </p:nvSpPr>
        <p:spPr>
          <a:xfrm>
            <a:off x="381000" y="0"/>
            <a:ext cx="8305800" cy="1295400"/>
          </a:xfrm>
        </p:spPr>
        <p:txBody>
          <a:bodyPr/>
          <a:lstStyle/>
          <a:p>
            <a:pPr>
              <a:defRPr/>
            </a:pPr>
            <a:r>
              <a:rPr lang="ru-RU" sz="32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Некоторые особенности хищных птиц, </a:t>
            </a:r>
            <a:br>
              <a:rPr lang="ru-RU" sz="32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br>
            <a:r>
              <a:rPr lang="ru-RU" sz="3200" b="1" cap="all"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способствующие хорошему полету.</a:t>
            </a:r>
            <a:endParaRPr lang="ru-RU" sz="32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
        <p:nvSpPr>
          <p:cNvPr id="9219" name="Содержимое 5"/>
          <p:cNvSpPr>
            <a:spLocks noGrp="1"/>
          </p:cNvSpPr>
          <p:nvPr>
            <p:ph idx="1"/>
          </p:nvPr>
        </p:nvSpPr>
        <p:spPr>
          <a:xfrm>
            <a:off x="457200" y="1600200"/>
            <a:ext cx="8458200" cy="3200400"/>
          </a:xfrm>
        </p:spPr>
        <p:txBody>
          <a:bodyPr/>
          <a:lstStyle/>
          <a:p>
            <a:pPr>
              <a:buFont typeface="Wingdings" pitchFamily="2" charset="2"/>
              <a:buChar char="v"/>
            </a:pPr>
            <a:r>
              <a:rPr lang="ru-RU" sz="1800" smtClean="0">
                <a:cs typeface="Times New Roman" pitchFamily="18" charset="0"/>
              </a:rPr>
              <a:t>Телосложение очень плотное. Контурные перья, налегая друг на друга как черепица, создают обтекаемую поверхность и гасят сопротивление воздуха в полете. Прочные и эластичные маховые перья образуют несущую плоскость крыла, рулевые перья образуют хвост, используемый в полете для руления и торможения.</a:t>
            </a:r>
          </a:p>
          <a:p>
            <a:pPr>
              <a:buFont typeface="Wingdings" pitchFamily="2" charset="2"/>
              <a:buChar char="v"/>
            </a:pPr>
            <a:r>
              <a:rPr lang="ru-RU" sz="1800" smtClean="0">
                <a:cs typeface="Times New Roman" pitchFamily="18" charset="0"/>
              </a:rPr>
              <a:t>Первостепенных маховых перьев у хищных птиц 10, число второстепенных маховых различно, чаще всего 12, но у некоторых хорошо парящих крупных видов (например, у грифов) 19-20, а у альбатросов даже 37. Хвост обычно короткий (исключение - секретарь), закругленный или вырезанный на вершине, из 12 рулевых перьев (у некоторых крупных видов из 14).</a:t>
            </a:r>
          </a:p>
          <a:p>
            <a:pPr>
              <a:buFont typeface="Wingdings" pitchFamily="2" charset="2"/>
              <a:buChar char="v"/>
            </a:pPr>
            <a:r>
              <a:rPr lang="ru-RU" sz="1800" smtClean="0">
                <a:cs typeface="Times New Roman" pitchFamily="18" charset="0"/>
              </a:rPr>
              <a:t>Задний коготь у хищных птиц играет роль стабилизатора в полете. У наиболее эффективных в воздушной охоте птиц он достигает размера 5 сантиметров. А вот у белоголового орлана выделяется клюв — он может быть до 4 с половиной сантиметров в ширину, и более 6 см в длину.</a:t>
            </a:r>
          </a:p>
          <a:p>
            <a:pPr>
              <a:buFont typeface="Wingdings" pitchFamily="2" charset="2"/>
              <a:buChar char="v"/>
            </a:pPr>
            <a:r>
              <a:rPr lang="ru-RU" sz="1800" smtClean="0">
                <a:cs typeface="Times New Roman" pitchFamily="18" charset="0"/>
              </a:rPr>
              <a:t> Мускулатура хищников отличается большой плотностью, подвижностью, длинными сухожилиями. На летательные мышцы - самую мощную группу мышц в теле птиц   -  у них обычно приходится около 1/5 массы тела.</a:t>
            </a:r>
          </a:p>
          <a:p>
            <a:pPr>
              <a:buFont typeface="Arial" charset="0"/>
              <a:buNone/>
            </a:pPr>
            <a:endParaRPr lang="ru-RU" sz="1800" smtClean="0"/>
          </a:p>
          <a:p>
            <a:pPr>
              <a:buFont typeface="Wingdings" pitchFamily="2" charset="2"/>
              <a:buChar char="v"/>
            </a:pPr>
            <a:endParaRPr lang="ru-RU" sz="1800" smtClean="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9219">
                                            <p:txEl>
                                              <p:pRg st="0" end="0"/>
                                            </p:txEl>
                                          </p:spTgt>
                                        </p:tgtEl>
                                        <p:attrNameLst>
                                          <p:attrName>style.visibility</p:attrName>
                                        </p:attrNameLst>
                                      </p:cBhvr>
                                      <p:to>
                                        <p:strVal val="visible"/>
                                      </p:to>
                                    </p:set>
                                    <p:animEffect transition="in" filter="blinds(horizontal)">
                                      <p:cBhvr>
                                        <p:cTn id="7" dur="500"/>
                                        <p:tgtEl>
                                          <p:spTgt spid="921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9219">
                                            <p:txEl>
                                              <p:pRg st="1" end="1"/>
                                            </p:txEl>
                                          </p:spTgt>
                                        </p:tgtEl>
                                        <p:attrNameLst>
                                          <p:attrName>style.visibility</p:attrName>
                                        </p:attrNameLst>
                                      </p:cBhvr>
                                      <p:to>
                                        <p:strVal val="visible"/>
                                      </p:to>
                                    </p:set>
                                    <p:animEffect transition="in" filter="blinds(horizontal)">
                                      <p:cBhvr>
                                        <p:cTn id="12" dur="500"/>
                                        <p:tgtEl>
                                          <p:spTgt spid="921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9219">
                                            <p:txEl>
                                              <p:pRg st="2" end="2"/>
                                            </p:txEl>
                                          </p:spTgt>
                                        </p:tgtEl>
                                        <p:attrNameLst>
                                          <p:attrName>style.visibility</p:attrName>
                                        </p:attrNameLst>
                                      </p:cBhvr>
                                      <p:to>
                                        <p:strVal val="visible"/>
                                      </p:to>
                                    </p:set>
                                    <p:animEffect transition="in" filter="blinds(horizontal)">
                                      <p:cBhvr>
                                        <p:cTn id="17" dur="500"/>
                                        <p:tgtEl>
                                          <p:spTgt spid="921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9219">
                                            <p:txEl>
                                              <p:pRg st="3" end="3"/>
                                            </p:txEl>
                                          </p:spTgt>
                                        </p:tgtEl>
                                        <p:attrNameLst>
                                          <p:attrName>style.visibility</p:attrName>
                                        </p:attrNameLst>
                                      </p:cBhvr>
                                      <p:to>
                                        <p:strVal val="visible"/>
                                      </p:to>
                                    </p:set>
                                    <p:animEffect transition="in" filter="blinds(horizontal)">
                                      <p:cBhvr>
                                        <p:cTn id="22" dur="500"/>
                                        <p:tgtEl>
                                          <p:spTgt spid="921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9"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rnd" cmpd="sng" algn="ctr">
          <a:solidFill>
            <a:schemeClr val="phClr">
              <a:shade val="95000"/>
              <a:satMod val="105000"/>
            </a:schemeClr>
          </a:solidFill>
          <a:prstDash val="solid"/>
        </a:ln>
        <a:ln w="25400" cap="rnd" cmpd="sng" algn="ctr">
          <a:solidFill>
            <a:schemeClr val="phClr"/>
          </a:solidFill>
          <a:prstDash val="solid"/>
        </a:ln>
        <a:ln w="38100" cap="rnd" cmpd="sng" algn="ctr">
          <a:solidFill>
            <a:schemeClr val="phClr"/>
          </a:solidFill>
          <a:prstDash val="solid"/>
        </a:ln>
      </a:lnStyleLst>
      <a:effectStyleLst>
        <a:effectStyle>
          <a:effectLst>
            <a:outerShdw blurRad="40000" dist="20000" dir="5400000">
              <a:srgbClr val="000000">
                <a:alpha val="38000"/>
              </a:srgbClr>
            </a:outerShdw>
          </a:effectLst>
        </a:effectStyle>
        <a:effectStyle>
          <a:effectLst>
            <a:outerShdw blurRad="40000" dist="23000" dir="5400000">
              <a:srgbClr val="000000">
                <a:alpha val="35000"/>
              </a:srgbClr>
            </a:outerShdw>
          </a:effectLst>
        </a:effectStyle>
        <a:effectStyle>
          <a:effectLst>
            <a:outerShdw blurRad="40000" dist="23000" dir="540000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265</TotalTime>
  <Words>910</Words>
  <Application>Microsoft Office PowerPoint</Application>
  <PresentationFormat>Экран (4:3)</PresentationFormat>
  <Paragraphs>27</Paragraphs>
  <Slides>12</Slides>
  <Notes>0</Notes>
  <HiddenSlides>0</HiddenSlides>
  <MMClips>0</MMClips>
  <ScaleCrop>false</ScaleCrop>
  <HeadingPairs>
    <vt:vector size="6" baseType="variant">
      <vt:variant>
        <vt:lpstr>Использованные шрифты</vt:lpstr>
      </vt:variant>
      <vt:variant>
        <vt:i4>4</vt:i4>
      </vt:variant>
      <vt:variant>
        <vt:lpstr>Шаблон оформления</vt:lpstr>
      </vt:variant>
      <vt:variant>
        <vt:i4>1</vt:i4>
      </vt:variant>
      <vt:variant>
        <vt:lpstr>Заголовки слайдов</vt:lpstr>
      </vt:variant>
      <vt:variant>
        <vt:i4>12</vt:i4>
      </vt:variant>
    </vt:vector>
  </HeadingPairs>
  <TitlesOfParts>
    <vt:vector size="17" baseType="lpstr">
      <vt:lpstr>Arial</vt:lpstr>
      <vt:lpstr>Calibri</vt:lpstr>
      <vt:lpstr>Times New Roman</vt:lpstr>
      <vt:lpstr>Wingdings</vt:lpstr>
      <vt:lpstr>Office Theme</vt:lpstr>
      <vt:lpstr>Слайд 1</vt:lpstr>
      <vt:lpstr>Слайд 2</vt:lpstr>
      <vt:lpstr>Слайд 3</vt:lpstr>
      <vt:lpstr>Слайд 4</vt:lpstr>
      <vt:lpstr> Статистическое парение хищников. В парящем полете различают статическое и динамическое парение. Статическое парение возможно над материками, где устойчивые восходящие потоки воздуха возникают на стыках ландшафтов (лес и поле и т. п.) или при обтекании воздухом препятствий - обрывов, горных вершин. Для хищных птиц, использующих устойчивые потоки воздуха, характерны большие, широкие, закругленные крылья с расходящимися на концах вершинами первостепенных маховых.. (грифы, орланы, беркуты…) Широкими кругами птицы постепенно набирают высоту и затем кружат, высматривая добычу, или, планируя с потерей высоты, перемещаются в нужном направлении. </vt:lpstr>
      <vt:lpstr>Слайд 6</vt:lpstr>
      <vt:lpstr>Слайд 7</vt:lpstr>
      <vt:lpstr>Слайд 8</vt:lpstr>
      <vt:lpstr>Слайд 9</vt:lpstr>
      <vt:lpstr>Слайд 10</vt:lpstr>
      <vt:lpstr>Слайд 11</vt:lpstr>
      <vt:lpstr>Слайд 12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ОССОБЕННОСТИ ПОЛЕТА ХИЩНЫХ ПТИЦ</dc:title>
  <dc:creator>Линар</dc:creator>
  <cp:lastModifiedBy>Юля</cp:lastModifiedBy>
  <cp:revision>36</cp:revision>
  <dcterms:created xsi:type="dcterms:W3CDTF">2012-03-20T14:14:24Z</dcterms:created>
  <dcterms:modified xsi:type="dcterms:W3CDTF">2012-03-23T18:21:18Z</dcterms:modified>
</cp:coreProperties>
</file>