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0555E"/>
    <a:srgbClr val="0F5F5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14" y="-28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ая соединительная линия 12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5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B0D74B-57D9-4E26-91D6-23EF1CF1A440}" type="datetimeFigureOut">
              <a:rPr lang="ru-RU"/>
              <a:pPr>
                <a:defRPr/>
              </a:pPr>
              <a:t>23.03.2012</a:t>
            </a:fld>
            <a:endParaRPr lang="ru-RU"/>
          </a:p>
        </p:txBody>
      </p:sp>
      <p:sp>
        <p:nvSpPr>
          <p:cNvPr id="6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B0F26C-144C-4B37-AE40-789B1A22125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9C444C-262E-49CD-BBFE-82B7AAC3CB1D}" type="datetimeFigureOut">
              <a:rPr lang="ru-RU"/>
              <a:pPr>
                <a:defRPr/>
              </a:pPr>
              <a:t>23.03.2012</a:t>
            </a:fld>
            <a:endParaRPr lang="ru-RU"/>
          </a:p>
        </p:txBody>
      </p:sp>
      <p:sp>
        <p:nvSpPr>
          <p:cNvPr id="5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D950F7-682A-484B-89BB-3E577C5651D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0A1903-FBAF-4801-89B0-18D303337962}" type="datetimeFigureOut">
              <a:rPr lang="ru-RU"/>
              <a:pPr>
                <a:defRPr/>
              </a:pPr>
              <a:t>23.03.2012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0D54AB-751B-428B-9513-2D6699FBE57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085314-1D2A-4C5E-B578-DEC21534EC3D}" type="datetimeFigureOut">
              <a:rPr lang="ru-RU"/>
              <a:pPr>
                <a:defRPr/>
              </a:pPr>
              <a:t>23.03.2012</a:t>
            </a:fld>
            <a:endParaRPr lang="ru-RU"/>
          </a:p>
        </p:txBody>
      </p:sp>
      <p:sp>
        <p:nvSpPr>
          <p:cNvPr id="5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35F2D6-63ED-45D1-BCB7-40B38D51BBF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ая соединительная линия 12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A77A38-38F5-4F6E-BC74-E5614CAFC7DC}" type="datetimeFigureOut">
              <a:rPr lang="ru-RU"/>
              <a:pPr>
                <a:defRPr/>
              </a:pPr>
              <a:t>23.03.2012</a:t>
            </a:fld>
            <a:endParaRPr lang="ru-RU"/>
          </a:p>
        </p:txBody>
      </p:sp>
      <p:sp>
        <p:nvSpPr>
          <p:cNvPr id="7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4AA58F-2BED-49F2-BEEA-099CA692AC0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D0BFAD-9181-461C-A872-1B9A10472745}" type="datetimeFigureOut">
              <a:rPr lang="ru-RU"/>
              <a:pPr>
                <a:defRPr/>
              </a:pPr>
              <a:t>23.03.2012</a:t>
            </a:fld>
            <a:endParaRPr lang="ru-RU"/>
          </a:p>
        </p:txBody>
      </p:sp>
      <p:sp>
        <p:nvSpPr>
          <p:cNvPr id="6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141852-4655-4CC5-9351-0D6D71A751D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12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8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08997C-0A35-46C4-A1B3-561393C91EE0}" type="datetimeFigureOut">
              <a:rPr lang="ru-RU"/>
              <a:pPr>
                <a:defRPr/>
              </a:pPr>
              <a:t>23.03.2012</a:t>
            </a:fld>
            <a:endParaRPr lang="ru-RU"/>
          </a:p>
        </p:txBody>
      </p:sp>
      <p:sp>
        <p:nvSpPr>
          <p:cNvPr id="9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73394F-9254-49EB-84AF-6BEC7F8B120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57A02B-F018-4AE5-9000-52A092C272CE}" type="datetimeFigureOut">
              <a:rPr lang="ru-RU"/>
              <a:pPr>
                <a:defRPr/>
              </a:pPr>
              <a:t>23.03.2012</a:t>
            </a:fld>
            <a:endParaRPr lang="ru-RU"/>
          </a:p>
        </p:txBody>
      </p:sp>
      <p:sp>
        <p:nvSpPr>
          <p:cNvPr id="4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95745F-DB90-4910-99F8-D6981309D8E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1B8DC6-980E-4184-9AF7-8F8EE9A04A29}" type="datetimeFigureOut">
              <a:rPr lang="ru-RU"/>
              <a:pPr>
                <a:defRPr/>
              </a:pPr>
              <a:t>23.03.2012</a:t>
            </a:fld>
            <a:endParaRPr lang="ru-RU"/>
          </a:p>
        </p:txBody>
      </p:sp>
      <p:sp>
        <p:nvSpPr>
          <p:cNvPr id="3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AC72D9-6538-45E4-843D-0D95B4BCC8A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12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A194F4-BDB2-4EB2-A5A7-9D9F7C046448}" type="datetimeFigureOut">
              <a:rPr lang="ru-RU"/>
              <a:pPr>
                <a:defRPr/>
              </a:pPr>
              <a:t>23.03.2012</a:t>
            </a:fld>
            <a:endParaRPr lang="ru-RU"/>
          </a:p>
        </p:txBody>
      </p:sp>
      <p:sp>
        <p:nvSpPr>
          <p:cNvPr id="7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F90DA7-2DAC-45E6-A280-19DF7EF1FEB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A8144C-093F-408C-821F-E62E71F39CB0}" type="datetimeFigureOut">
              <a:rPr lang="ru-RU"/>
              <a:pPr>
                <a:defRPr/>
              </a:pPr>
              <a:t>23.03.2012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2CE80C-4E54-46A2-BAA7-806B4612B51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29" name="Текст 7"/>
          <p:cNvSpPr>
            <a:spLocks noGrp="1"/>
          </p:cNvSpPr>
          <p:nvPr>
            <p:ph type="body" idx="1"/>
          </p:nvPr>
        </p:nvSpPr>
        <p:spPr bwMode="auto">
          <a:xfrm>
            <a:off x="304800" y="1554163"/>
            <a:ext cx="86868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accent1">
                    <a:shade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105D923-FF65-43F5-B3CD-A255AECE302F}" type="datetimeFigureOut">
              <a:rPr lang="ru-RU"/>
              <a:pPr>
                <a:defRPr/>
              </a:pPr>
              <a:t>23.03.2012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accent1">
                    <a:shade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accent1">
                    <a:shade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14C3899-B157-454F-A6A9-261EF9D3F9A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82" r:id="rId4"/>
    <p:sldLayoutId id="2147483686" r:id="rId5"/>
    <p:sldLayoutId id="2147483681" r:id="rId6"/>
    <p:sldLayoutId id="2147483687" r:id="rId7"/>
    <p:sldLayoutId id="2147483688" r:id="rId8"/>
    <p:sldLayoutId id="2147483689" r:id="rId9"/>
    <p:sldLayoutId id="2147483680" r:id="rId10"/>
    <p:sldLayoutId id="2147483690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3600" kern="1200" cap="all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"/>
        <a:defRPr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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"/>
        <a:defRPr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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 2" pitchFamily="18" charset="2"/>
        <a:buChar char=""/>
        <a:defRPr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hyperlink" Target="http://travel.ria.ru/photo/20101011/222795386_8.html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hyperlink" Target="http://travel.ria.ru/photo/20101011/222795386_9.html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hyperlink" Target="http://travel.ria.ru/photo/20101011/222795386_13.html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hyperlink" Target="http://travel.ria.ru/photo/20101011/222795386_14.html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hyperlink" Target="http://travel.ria.ru/photo/20101011/222795386_3.html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2" name="Rectangle 12"/>
          <p:cNvSpPr>
            <a:spLocks noGrp="1"/>
          </p:cNvSpPr>
          <p:nvPr>
            <p:ph type="ctrTitle" idx="4294967295"/>
          </p:nvPr>
        </p:nvSpPr>
        <p:spPr bwMode="auto">
          <a:xfrm>
            <a:off x="0" y="5373688"/>
            <a:ext cx="9144000" cy="1008062"/>
          </a:xfrm>
          <a:noFill/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ru-RU" sz="2000" cap="none" smtClean="0">
                <a:effectLst/>
              </a:rPr>
              <a:t>Над презентацией работали: Опалев Даниил, Леонов Павел, Дубов Савелий</a:t>
            </a:r>
          </a:p>
        </p:txBody>
      </p:sp>
      <p:sp>
        <p:nvSpPr>
          <p:cNvPr id="1024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76375" y="404813"/>
            <a:ext cx="6400800" cy="1752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ru-RU" sz="6000" smtClean="0">
                <a:solidFill>
                  <a:srgbClr val="FF0000"/>
                </a:solidFill>
              </a:rPr>
              <a:t>Птицы-рекордсмены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Содержимое 3" descr="ПТИЦЫ">
            <a:hlinkClick r:id="rId2"/>
          </p:cNvPr>
          <p:cNvPicPr>
            <a:picLocks noGrp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755650" y="0"/>
            <a:ext cx="7056438" cy="4149725"/>
          </a:xfrm>
        </p:spPr>
      </p:pic>
      <p:sp>
        <p:nvSpPr>
          <p:cNvPr id="19459" name="Rectangle 1"/>
          <p:cNvSpPr>
            <a:spLocks noChangeArrowheads="1"/>
          </p:cNvSpPr>
          <p:nvPr/>
        </p:nvSpPr>
        <p:spPr bwMode="auto">
          <a:xfrm>
            <a:off x="0" y="4292600"/>
            <a:ext cx="8893175" cy="2247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ru-RU" sz="2800">
                <a:solidFill>
                  <a:srgbClr val="333333"/>
                </a:solidFill>
                <a:ea typeface="Times New Roman" pitchFamily="18" charset="0"/>
              </a:rPr>
              <a:t>Прожорливость свиристелей необычайна. Они не умеют расщеплять ягоды и быстрым движением глотают их целиком, одну за другой, обрывая с ветвей. За день птица может съесть столько ягод, что общий вес их будет много больше веса ее тела</a:t>
            </a:r>
            <a:r>
              <a:rPr lang="ru-RU" sz="1100">
                <a:solidFill>
                  <a:srgbClr val="333333"/>
                </a:solidFill>
                <a:ea typeface="Times New Roman" pitchFamily="18" charset="0"/>
              </a:rPr>
              <a:t>.</a:t>
            </a:r>
            <a:endParaRPr lang="ru-RU">
              <a:ea typeface="Times New Roman" pitchFamily="18" charset="0"/>
            </a:endParaRPr>
          </a:p>
        </p:txBody>
      </p:sp>
    </p:spTree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Содержимое 3" descr="ЧАЙКИ">
            <a:hlinkClick r:id="rId2"/>
          </p:cNvPr>
          <p:cNvPicPr>
            <a:picLocks noGrp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468313" y="0"/>
            <a:ext cx="8207375" cy="4941888"/>
          </a:xfrm>
        </p:spPr>
      </p:pic>
      <p:sp>
        <p:nvSpPr>
          <p:cNvPr id="20483" name="Rectangle 1"/>
          <p:cNvSpPr>
            <a:spLocks noChangeArrowheads="1"/>
          </p:cNvSpPr>
          <p:nvPr/>
        </p:nvSpPr>
        <p:spPr bwMode="auto">
          <a:xfrm>
            <a:off x="0" y="5445125"/>
            <a:ext cx="9396413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ru-RU" sz="2800">
                <a:latin typeface="Calibri" pitchFamily="34" charset="0"/>
                <a:cs typeface="Times New Roman" pitchFamily="18" charset="0"/>
              </a:rPr>
              <a:t>Чайки пьют соленую морскую воду, потому что их гланды приспособлены для фильтрации соли</a:t>
            </a:r>
            <a:r>
              <a:rPr lang="ru-RU" sz="1200">
                <a:latin typeface="Calibri" pitchFamily="34" charset="0"/>
                <a:cs typeface="Times New Roman" pitchFamily="18" charset="0"/>
              </a:rPr>
              <a:t>.</a:t>
            </a:r>
            <a:endParaRPr lang="ru-RU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Содержимое 3" descr="Розовые и красные фламинго в Московском зоопарке">
            <a:hlinkClick r:id="rId2"/>
          </p:cNvPr>
          <p:cNvPicPr>
            <a:picLocks noGrp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2051050" y="0"/>
            <a:ext cx="4608513" cy="5373688"/>
          </a:xfrm>
        </p:spPr>
      </p:pic>
      <p:sp>
        <p:nvSpPr>
          <p:cNvPr id="21507" name="Rectangle 1"/>
          <p:cNvSpPr>
            <a:spLocks noChangeArrowheads="1"/>
          </p:cNvSpPr>
          <p:nvPr/>
        </p:nvSpPr>
        <p:spPr bwMode="auto">
          <a:xfrm>
            <a:off x="0" y="5534025"/>
            <a:ext cx="9324975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ru-RU" sz="2000">
                <a:solidFill>
                  <a:srgbClr val="333333"/>
                </a:solidFill>
                <a:ea typeface="Times New Roman" pitchFamily="18" charset="0"/>
              </a:rPr>
              <a:t>Самая длинноногая птица - фламинго (Phoenicopterus roseus), обитает преимущественно в тропиках и субтропиках, но иногда - очень редко - залетает и на территорию Белоруссии. Гнездится также на побережье Каспийского моря, в Казахстане.</a:t>
            </a:r>
            <a:endParaRPr lang="ru-RU" sz="2000">
              <a:ea typeface="Times New Roman" pitchFamily="18" charset="0"/>
            </a:endParaRPr>
          </a:p>
        </p:txBody>
      </p:sp>
    </p:spTree>
  </p:cSld>
  <p:clrMapOvr>
    <a:masterClrMapping/>
  </p:clrMapOvr>
  <p:transition>
    <p:cover dir="r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Содержимое 3" descr="Выводок белых гусей">
            <a:hlinkClick r:id="rId2"/>
          </p:cNvPr>
          <p:cNvPicPr>
            <a:picLocks noGrp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1258888" y="0"/>
            <a:ext cx="6769100" cy="5805488"/>
          </a:xfrm>
        </p:spPr>
      </p:pic>
      <p:sp>
        <p:nvSpPr>
          <p:cNvPr id="22531" name="Rectangle 1"/>
          <p:cNvSpPr>
            <a:spLocks noChangeArrowheads="1"/>
          </p:cNvSpPr>
          <p:nvPr/>
        </p:nvSpPr>
        <p:spPr bwMode="auto">
          <a:xfrm>
            <a:off x="0" y="5827713"/>
            <a:ext cx="91440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ru-RU">
                <a:solidFill>
                  <a:srgbClr val="333333"/>
                </a:solidFill>
                <a:ea typeface="Times New Roman" pitchFamily="18" charset="0"/>
              </a:rPr>
              <a:t>К самым низким температурам приспособлены утки и гуси. По данным экспериментов, они могут выжить при температуре минус 110 градусов по Цельсию.</a:t>
            </a:r>
            <a:endParaRPr lang="ru-RU">
              <a:ea typeface="Times New Roman" pitchFamily="18" charset="0"/>
            </a:endParaRPr>
          </a:p>
          <a:p>
            <a:pPr eaLnBrk="0" hangingPunct="0"/>
            <a:endParaRPr lang="ru-RU">
              <a:ea typeface="Times New Roman" pitchFamily="18" charset="0"/>
            </a:endParaRPr>
          </a:p>
        </p:txBody>
      </p:sp>
    </p:spTree>
  </p:cSld>
  <p:clrMapOvr>
    <a:masterClrMapping/>
  </p:clrMapOvr>
  <p:transition>
    <p:pull dir="ru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Содержимое 2"/>
          <p:cNvSpPr>
            <a:spLocks noGrp="1"/>
          </p:cNvSpPr>
          <p:nvPr>
            <p:ph idx="1"/>
          </p:nvPr>
        </p:nvSpPr>
        <p:spPr>
          <a:xfrm>
            <a:off x="304800" y="1554163"/>
            <a:ext cx="8659813" cy="2738437"/>
          </a:xfrm>
        </p:spPr>
        <p:txBody>
          <a:bodyPr/>
          <a:lstStyle/>
          <a:p>
            <a:r>
              <a:rPr lang="ru-RU" sz="6000" smtClean="0">
                <a:solidFill>
                  <a:srgbClr val="92D050"/>
                </a:solidFill>
              </a:rPr>
              <a:t>Спасибо за внимание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Содержимое 3" descr="http://www.bizslovo.org/content/images/stories/pamyatni_daty/ptahy-rekordsmeny/01.jpg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2700338" y="476250"/>
            <a:ext cx="3394075" cy="4525963"/>
          </a:xfrm>
        </p:spPr>
      </p:pic>
      <p:sp>
        <p:nvSpPr>
          <p:cNvPr id="11267" name="Rectangle 1"/>
          <p:cNvSpPr>
            <a:spLocks noChangeArrowheads="1"/>
          </p:cNvSpPr>
          <p:nvPr/>
        </p:nvSpPr>
        <p:spPr bwMode="auto">
          <a:xfrm>
            <a:off x="539750" y="5516563"/>
            <a:ext cx="7883525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just"/>
            <a:r>
              <a:rPr lang="ru-RU" sz="1600" b="1">
                <a:solidFill>
                  <a:srgbClr val="000000"/>
                </a:solidFill>
                <a:latin typeface="Verdana" pitchFamily="34" charset="0"/>
                <a:cs typeface="Times New Roman" pitchFamily="18" charset="0"/>
              </a:rPr>
              <a:t>Самой тихой птицей на Земле</a:t>
            </a:r>
            <a:r>
              <a:rPr lang="ru-RU" sz="1600" b="1">
                <a:solidFill>
                  <a:srgbClr val="000000"/>
                </a:solidFill>
                <a:latin typeface="Calibri" pitchFamily="34" charset="0"/>
                <a:cs typeface="Times New Roman" pitchFamily="18" charset="0"/>
              </a:rPr>
              <a:t> </a:t>
            </a:r>
            <a:r>
              <a:rPr lang="ru-RU" sz="1600">
                <a:solidFill>
                  <a:srgbClr val="000000"/>
                </a:solidFill>
                <a:latin typeface="Verdana" pitchFamily="34" charset="0"/>
                <a:cs typeface="Times New Roman" pitchFamily="18" charset="0"/>
              </a:rPr>
              <a:t>является пищуха обыкновенная (Certhia familiaris), которая встречается и на территории Украины. Она издает настолько высокие звуки, что их едва можно услышать.</a:t>
            </a:r>
            <a:endParaRPr lang="ru-RU" sz="160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12291" name="Содержимое 3" descr="http://www.bizslovo.org/content/images/stories/pamyatni_daty/ptahy-rekordsmeny/02.jpg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0" y="0"/>
            <a:ext cx="9144000" cy="5373688"/>
          </a:xfrm>
        </p:spPr>
      </p:pic>
      <p:sp>
        <p:nvSpPr>
          <p:cNvPr id="12292" name="Rectangle 2"/>
          <p:cNvSpPr>
            <a:spLocks noChangeArrowheads="1"/>
          </p:cNvSpPr>
          <p:nvPr/>
        </p:nvSpPr>
        <p:spPr bwMode="auto">
          <a:xfrm>
            <a:off x="900113" y="5516563"/>
            <a:ext cx="7812087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just"/>
            <a:r>
              <a:rPr lang="ru-RU" sz="1400" b="1">
                <a:solidFill>
                  <a:srgbClr val="000000"/>
                </a:solidFill>
                <a:latin typeface="Verdana" pitchFamily="34" charset="0"/>
                <a:cs typeface="Times New Roman" pitchFamily="18" charset="0"/>
              </a:rPr>
              <a:t>Самые громкие среди всех птиц крики</a:t>
            </a:r>
            <a:r>
              <a:rPr lang="ru-RU" sz="1400" b="1">
                <a:solidFill>
                  <a:srgbClr val="000000"/>
                </a:solidFill>
                <a:latin typeface="Calibri" pitchFamily="34" charset="0"/>
                <a:cs typeface="Times New Roman" pitchFamily="18" charset="0"/>
              </a:rPr>
              <a:t> </a:t>
            </a:r>
            <a:r>
              <a:rPr lang="ru-RU" sz="1400">
                <a:solidFill>
                  <a:srgbClr val="000000"/>
                </a:solidFill>
                <a:latin typeface="Verdana" pitchFamily="34" charset="0"/>
                <a:cs typeface="Times New Roman" pitchFamily="18" charset="0"/>
              </a:rPr>
              <a:t>издает индийский</a:t>
            </a:r>
            <a:r>
              <a:rPr lang="ru-RU" sz="1400">
                <a:solidFill>
                  <a:srgbClr val="000000"/>
                </a:solidFill>
                <a:latin typeface="Calibri" pitchFamily="34" charset="0"/>
                <a:cs typeface="Times New Roman" pitchFamily="18" charset="0"/>
              </a:rPr>
              <a:t> </a:t>
            </a:r>
            <a:r>
              <a:rPr lang="ru-RU" sz="1400">
                <a:solidFill>
                  <a:srgbClr val="000000"/>
                </a:solidFill>
                <a:latin typeface="Verdana" pitchFamily="34" charset="0"/>
                <a:cs typeface="Times New Roman" pitchFamily="18" charset="0"/>
              </a:rPr>
              <a:t>павлин </a:t>
            </a:r>
            <a:r>
              <a:rPr lang="ru-RU" sz="1400">
                <a:solidFill>
                  <a:srgbClr val="000000"/>
                </a:solidFill>
                <a:latin typeface="Calibri" pitchFamily="34" charset="0"/>
                <a:cs typeface="Times New Roman" pitchFamily="18" charset="0"/>
              </a:rPr>
              <a:t>–</a:t>
            </a:r>
            <a:r>
              <a:rPr lang="ru-RU" sz="1400">
                <a:solidFill>
                  <a:srgbClr val="000000"/>
                </a:solidFill>
                <a:latin typeface="Verdana" pitchFamily="34" charset="0"/>
                <a:cs typeface="Times New Roman" pitchFamily="18" charset="0"/>
              </a:rPr>
              <a:t> они слышны за несколько километров.</a:t>
            </a:r>
            <a:endParaRPr lang="ru-RU" sz="140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smtClean="0"/>
          </a:p>
          <a:p>
            <a:r>
              <a:rPr lang="ru-RU" b="1" smtClean="0"/>
              <a:t>Самая редкая птица </a:t>
            </a:r>
            <a:r>
              <a:rPr lang="ru-RU" smtClean="0"/>
              <a:t>обитает на Гавайских островах и носит непривычное для нашего слуха название «Кауаи э-э». В 1980 г. во всем мире оставалась всего одна пара! Вполне возможно, что вскоре «Кауаи э-э» официально объявят исчезнувшим видом.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850" y="3846513"/>
            <a:ext cx="8235950" cy="3011487"/>
          </a:xfrm>
        </p:spPr>
        <p:txBody>
          <a:bodyPr>
            <a:normAutofit fontScale="55000" lnSpcReduction="20000"/>
          </a:bodyPr>
          <a:lstStyle/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ru-RU" b="1" dirty="0" smtClean="0"/>
              <a:t>Самый глубоководный ныряльщик</a:t>
            </a:r>
            <a:r>
              <a:rPr lang="ru-RU" dirty="0" smtClean="0"/>
              <a:t> – императорский пингвин. Он способен нырять на глубину до 1,5 км и быстро возвращаться на поверхность, что спасает его от декомпрессии.</a:t>
            </a:r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ru-RU" b="1" dirty="0" smtClean="0"/>
              <a:t>Самой крупной водоплавающей птицей </a:t>
            </a:r>
            <a:r>
              <a:rPr lang="ru-RU" dirty="0" smtClean="0"/>
              <a:t>является все тот же императорский пингвин. Его рост достигает 1,2 м, размах грудных плавников – 1,3 м, а вес – 42,6 кг, что более чем вдвое превышает вес любой летающей птицы. Правда, эму при росте около 2 м, хотя и является сухопутной птицей, способен хорошо плавать.</a:t>
            </a:r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ru-RU" b="1" dirty="0" smtClean="0"/>
              <a:t>Самый долгий пост </a:t>
            </a:r>
            <a:r>
              <a:rPr lang="ru-RU" dirty="0" smtClean="0"/>
              <a:t>из всех пернатых может выдержать самец императорского пингвина (</a:t>
            </a:r>
            <a:r>
              <a:rPr lang="ru-RU" dirty="0" err="1" smtClean="0"/>
              <a:t>Aptenodytes</a:t>
            </a:r>
            <a:r>
              <a:rPr lang="ru-RU" dirty="0" smtClean="0"/>
              <a:t> </a:t>
            </a:r>
            <a:r>
              <a:rPr lang="ru-RU" dirty="0" err="1" smtClean="0"/>
              <a:t>forster</a:t>
            </a:r>
            <a:r>
              <a:rPr lang="ru-RU" dirty="0" smtClean="0"/>
              <a:t>). Он способен обходиться без пищи до 134 дней.</a:t>
            </a:r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endParaRPr lang="ru-RU" dirty="0"/>
          </a:p>
        </p:txBody>
      </p:sp>
      <p:pic>
        <p:nvPicPr>
          <p:cNvPr id="14339" name="Рисунок 3" descr="http://www.bizslovo.org/content/images/stories/pamyatni_daty/ptahy-rekordsmeny/09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19250" y="0"/>
            <a:ext cx="4154488" cy="386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5363" name="Содержимое 2"/>
          <p:cNvSpPr>
            <a:spLocks noGrp="1"/>
          </p:cNvSpPr>
          <p:nvPr>
            <p:ph idx="1"/>
          </p:nvPr>
        </p:nvSpPr>
        <p:spPr>
          <a:xfrm>
            <a:off x="0" y="4292600"/>
            <a:ext cx="9144000" cy="2565400"/>
          </a:xfrm>
        </p:spPr>
        <p:txBody>
          <a:bodyPr/>
          <a:lstStyle/>
          <a:p>
            <a:pPr lvl="1"/>
            <a:r>
              <a:rPr lang="ru-RU" sz="1700" b="1" smtClean="0"/>
              <a:t>Самыми ядовитыми на планете птицами </a:t>
            </a:r>
            <a:r>
              <a:rPr lang="ru-RU" sz="1700" smtClean="0"/>
              <a:t>являются питоуи, обитающие в Новой Гвинее. Сегодня известны 3 вида этих пернатых – Pitohui dichrous, Rusty pitohui (P. Ferrugineus) и Variable pitohui (P.kirhocephalus). Первый вид обладает ядом, смертельным даже для человека! Ядовитыми считаются как кожа, так и перья этих птиц. В них содержится один из наиболее сильных природных небелковых токсинов – яд homobatrachotoxin. Токсин выделяют железы, расположенные в основном на брюшной стороне тела. Избавляясь от паразитов, птица ерзает по гнезду, обмазывая его ядом.</a:t>
            </a:r>
          </a:p>
          <a:p>
            <a:endParaRPr lang="ru-RU" smtClean="0"/>
          </a:p>
        </p:txBody>
      </p:sp>
      <p:pic>
        <p:nvPicPr>
          <p:cNvPr id="15364" name="Рисунок 3" descr="http://www.bizslovo.org/content/images/stories/pamyatni_daty/ptahy-rekordsmeny/11%20pitohui_kirhocephalu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436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Содержимое 2"/>
          <p:cNvSpPr>
            <a:spLocks noGrp="1"/>
          </p:cNvSpPr>
          <p:nvPr>
            <p:ph idx="1"/>
          </p:nvPr>
        </p:nvSpPr>
        <p:spPr>
          <a:xfrm>
            <a:off x="0" y="3500438"/>
            <a:ext cx="9144000" cy="3357562"/>
          </a:xfrm>
        </p:spPr>
        <p:txBody>
          <a:bodyPr/>
          <a:lstStyle/>
          <a:p>
            <a:r>
              <a:rPr lang="ru-RU" sz="1900" b="1" smtClean="0"/>
              <a:t>Единственная на нашей планете птица без крыльев и хвоста </a:t>
            </a:r>
            <a:r>
              <a:rPr lang="ru-RU" sz="1900" smtClean="0"/>
              <a:t>– киви (Apteryx australis). Это существо, тело которого покрыто волосовидными перьями, обитает в лесах Новой Зеландии. Киви также одна из немногих птиц, у которых хорошо развито обоняние. Ноздри у киви находятся не в основании клюва, а на конце. В основании клюва располагаются «усы» или осязательные вибриссы. Сунув длинный и гибкий «нос» в сырую землю, киви вынюхивает червей и насекомых. Кстати, суммарный вес отложенных самками этих птиц яиц (обычно от 4 до 6) почти равен весу их тела.</a:t>
            </a:r>
          </a:p>
          <a:p>
            <a:endParaRPr lang="ru-RU" smtClean="0"/>
          </a:p>
        </p:txBody>
      </p:sp>
      <p:pic>
        <p:nvPicPr>
          <p:cNvPr id="16387" name="Рисунок 3" descr="http://www.bizslovo.org/content/images/stories/pamyatni_daty/ptahy-rekordsmeny/47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4213" y="0"/>
            <a:ext cx="7596187" cy="3644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Содержимое 2"/>
          <p:cNvSpPr>
            <a:spLocks noGrp="1"/>
          </p:cNvSpPr>
          <p:nvPr>
            <p:ph idx="1"/>
          </p:nvPr>
        </p:nvSpPr>
        <p:spPr>
          <a:xfrm>
            <a:off x="179388" y="3903663"/>
            <a:ext cx="8740775" cy="2954337"/>
          </a:xfrm>
        </p:spPr>
        <p:txBody>
          <a:bodyPr/>
          <a:lstStyle/>
          <a:p>
            <a:r>
              <a:rPr lang="ru-RU" sz="2800" smtClean="0"/>
              <a:t>Темная крачка (Sterna fuscata) считается </a:t>
            </a:r>
            <a:r>
              <a:rPr lang="ru-RU" sz="2800" b="1" smtClean="0"/>
              <a:t>«самой летучей птицей»</a:t>
            </a:r>
            <a:r>
              <a:rPr lang="ru-RU" sz="2800" smtClean="0"/>
              <a:t>. Покидая свои гнездовья, она держится в воздухе от 3 до 10 лет, лишь время от времени опускаясь на воду.</a:t>
            </a:r>
          </a:p>
          <a:p>
            <a:endParaRPr lang="ru-RU" smtClean="0"/>
          </a:p>
        </p:txBody>
      </p:sp>
      <p:pic>
        <p:nvPicPr>
          <p:cNvPr id="17411" name="Рисунок 3" descr="http://www.bizslovo.org/content/images/stories/pamyatni_daty/ptahy-rekordsmeny/27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1188" y="0"/>
            <a:ext cx="7848600" cy="386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18435" name="Содержимое 3" descr="НОВАЯ ЗЕЛАНДИЯ КИВИ">
            <a:hlinkClick r:id="rId2"/>
          </p:cNvPr>
          <p:cNvPicPr>
            <a:picLocks noGrp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395288" y="0"/>
            <a:ext cx="8064500" cy="4437063"/>
          </a:xfrm>
        </p:spPr>
      </p:pic>
      <p:sp>
        <p:nvSpPr>
          <p:cNvPr id="18436" name="Прямоугольник 4"/>
          <p:cNvSpPr>
            <a:spLocks noChangeArrowheads="1"/>
          </p:cNvSpPr>
          <p:nvPr/>
        </p:nvSpPr>
        <p:spPr bwMode="auto">
          <a:xfrm>
            <a:off x="468313" y="4365625"/>
            <a:ext cx="74168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>
                <a:latin typeface="Franklin Gothic Book" pitchFamily="34" charset="0"/>
              </a:rPr>
              <a:t>Из всех птиц новозеландские киви откладывают самые большие яйца по отношению к величине их тела. Киви - нелетающие бесхвостые птицы с рудиментарными крыльями. У киви крепкие мускулистые ноги с острыми когтями, на которых она может за ночь пройти несколько километров</a:t>
            </a: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Трек">
    <a:dk1>
      <a:sysClr val="windowText" lastClr="000000"/>
    </a:dk1>
    <a:lt1>
      <a:sysClr val="window" lastClr="FFFFFF"/>
    </a:lt1>
    <a:dk2>
      <a:srgbClr val="4E3B30"/>
    </a:dk2>
    <a:lt2>
      <a:srgbClr val="FBEEC9"/>
    </a:lt2>
    <a:accent1>
      <a:srgbClr val="F0A22E"/>
    </a:accent1>
    <a:accent2>
      <a:srgbClr val="A5644E"/>
    </a:accent2>
    <a:accent3>
      <a:srgbClr val="B58B80"/>
    </a:accent3>
    <a:accent4>
      <a:srgbClr val="C3986D"/>
    </a:accent4>
    <a:accent5>
      <a:srgbClr val="A19574"/>
    </a:accent5>
    <a:accent6>
      <a:srgbClr val="C17529"/>
    </a:accent6>
    <a:hlink>
      <a:srgbClr val="AD1F1F"/>
    </a:hlink>
    <a:folHlink>
      <a:srgbClr val="FFC42F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47</TotalTime>
  <Words>508</Words>
  <Application>Microsoft Office PowerPoint</Application>
  <PresentationFormat>Экран (4:3)</PresentationFormat>
  <Paragraphs>18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Шаблон оформления</vt:lpstr>
      </vt:variant>
      <vt:variant>
        <vt:i4>9</vt:i4>
      </vt:variant>
      <vt:variant>
        <vt:lpstr>Заголовки слайдов</vt:lpstr>
      </vt:variant>
      <vt:variant>
        <vt:i4>14</vt:i4>
      </vt:variant>
    </vt:vector>
  </HeadingPairs>
  <TitlesOfParts>
    <vt:vector size="30" baseType="lpstr">
      <vt:lpstr>Franklin Gothic Book</vt:lpstr>
      <vt:lpstr>Arial</vt:lpstr>
      <vt:lpstr>Franklin Gothic Medium</vt:lpstr>
      <vt:lpstr>Wingdings 2</vt:lpstr>
      <vt:lpstr>Calibri</vt:lpstr>
      <vt:lpstr>Verdana</vt:lpstr>
      <vt:lpstr>Times New Roman</vt:lpstr>
      <vt:lpstr>Трек</vt:lpstr>
      <vt:lpstr>1_Трек</vt:lpstr>
      <vt:lpstr>2_Трек</vt:lpstr>
      <vt:lpstr>3_Трек</vt:lpstr>
      <vt:lpstr>4_Трек</vt:lpstr>
      <vt:lpstr>5_Трек</vt:lpstr>
      <vt:lpstr>6_Трек</vt:lpstr>
      <vt:lpstr>7_Трек</vt:lpstr>
      <vt:lpstr>8_Трек</vt:lpstr>
      <vt:lpstr>Над презентацией работали: Опалев Даниил, Леонов Павел, Дубов Савелий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opalev</dc:creator>
  <cp:lastModifiedBy>cab210_117SF</cp:lastModifiedBy>
  <cp:revision>6</cp:revision>
  <dcterms:created xsi:type="dcterms:W3CDTF">2012-03-22T13:54:03Z</dcterms:created>
  <dcterms:modified xsi:type="dcterms:W3CDTF">2012-03-23T07:01:05Z</dcterms:modified>
</cp:coreProperties>
</file>