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sldIdLst>
    <p:sldId id="256" r:id="rId2"/>
    <p:sldId id="288" r:id="rId3"/>
    <p:sldId id="289" r:id="rId4"/>
    <p:sldId id="259" r:id="rId5"/>
    <p:sldId id="291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2" r:id="rId15"/>
    <p:sldId id="303" r:id="rId16"/>
    <p:sldId id="304" r:id="rId17"/>
    <p:sldId id="264" r:id="rId18"/>
    <p:sldId id="30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4660"/>
  </p:normalViewPr>
  <p:slideViewPr>
    <p:cSldViewPr>
      <p:cViewPr varScale="1">
        <p:scale>
          <a:sx n="88" d="100"/>
          <a:sy n="88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98CA4A-007F-4182-A235-B2D8BF63A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83C1D-E7AD-4EC5-9BB3-37C069A17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8649-5F8F-4979-A230-240493515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5018-09AB-4F3D-ADD1-2B0E24466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5252-B7E5-4C24-8785-25772B933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B16C7-7C85-4563-A23F-7A2A66D3E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2BE7-6C83-473C-8DE2-63089DF39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AC29D-22CC-4009-BBB4-768E04ED8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826E-AF0B-41AA-AC51-51151BA16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D59C-4AF2-4EB0-9262-11A982DD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367D-4169-4C80-A377-A7B690568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B9AE-D18A-42A5-BD03-0791BBD0C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C980C19-CC31-473F-83CE-2DC665442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 spd="med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osystema.ru/08nature/birds/141.php" TargetMode="External"/><Relationship Id="rId13" Type="http://schemas.openxmlformats.org/officeDocument/2006/relationships/hyperlink" Target="http://www.ecosystema.ru/08nature/birds/194.php" TargetMode="External"/><Relationship Id="rId18" Type="http://schemas.openxmlformats.org/officeDocument/2006/relationships/hyperlink" Target="http://www.ecosystema.ru/08nature/birds/071.php" TargetMode="External"/><Relationship Id="rId3" Type="http://schemas.openxmlformats.org/officeDocument/2006/relationships/hyperlink" Target="http://www.ecosystema.ru/08nature/birds/025.php" TargetMode="External"/><Relationship Id="rId7" Type="http://schemas.openxmlformats.org/officeDocument/2006/relationships/hyperlink" Target="http://www.ecosystema.ru/08nature/birds/180.php" TargetMode="External"/><Relationship Id="rId12" Type="http://schemas.openxmlformats.org/officeDocument/2006/relationships/hyperlink" Target="http://www.ecosystema.ru/08nature/birds/197.php" TargetMode="External"/><Relationship Id="rId17" Type="http://schemas.openxmlformats.org/officeDocument/2006/relationships/hyperlink" Target="http://www.ecosystema.ru/08nature/birds/003.php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://www.ecosystema.ru/08nature/birds/017.php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cosystema.ru/08nature/birds/098.php" TargetMode="External"/><Relationship Id="rId11" Type="http://schemas.openxmlformats.org/officeDocument/2006/relationships/hyperlink" Target="http://www.ecosystema.ru/08nature/birds/080.php" TargetMode="External"/><Relationship Id="rId5" Type="http://schemas.openxmlformats.org/officeDocument/2006/relationships/hyperlink" Target="http://www.ecosystema.ru/08nature/birds/037.php" TargetMode="External"/><Relationship Id="rId15" Type="http://schemas.openxmlformats.org/officeDocument/2006/relationships/hyperlink" Target="http://www.ecosystema.ru/08nature/birds/022.php" TargetMode="External"/><Relationship Id="rId10" Type="http://schemas.openxmlformats.org/officeDocument/2006/relationships/hyperlink" Target="http://www.ecosystema.ru/08nature/birds/103.php" TargetMode="External"/><Relationship Id="rId4" Type="http://schemas.openxmlformats.org/officeDocument/2006/relationships/hyperlink" Target="http://www.ecosystema.ru/08nature/birds/032.php" TargetMode="External"/><Relationship Id="rId9" Type="http://schemas.openxmlformats.org/officeDocument/2006/relationships/hyperlink" Target="http://www.ecosystema.ru/08nature/birds/108.php" TargetMode="External"/><Relationship Id="rId14" Type="http://schemas.openxmlformats.org/officeDocument/2006/relationships/hyperlink" Target="http://www.ecosystema.ru/08nature/birds/190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bird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00650"/>
            <a:ext cx="158273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052513"/>
            <a:ext cx="6837362" cy="381635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smtClean="0"/>
              <a:t>Птицы и их клювы.</a:t>
            </a:r>
            <a:r>
              <a:rPr lang="ru-RU" sz="7200" smtClean="0">
                <a:latin typeface="Arial" charset="0"/>
              </a:rPr>
              <a:t/>
            </a:r>
            <a:br>
              <a:rPr lang="ru-RU" sz="7200" smtClean="0">
                <a:latin typeface="Arial" charset="0"/>
              </a:rPr>
            </a:br>
            <a:r>
              <a:rPr lang="ru-RU" sz="7200" smtClean="0">
                <a:latin typeface="Arial" charset="0"/>
              </a:rPr>
              <a:t/>
            </a:r>
            <a:br>
              <a:rPr lang="ru-RU" sz="7200" smtClean="0">
                <a:latin typeface="Arial" charset="0"/>
              </a:rPr>
            </a:br>
            <a:r>
              <a:rPr lang="ru-RU" sz="3200" smtClean="0">
                <a:latin typeface="Arial" charset="0"/>
              </a:rPr>
              <a:t>Презентацию подготовили Колесникова А.</a:t>
            </a:r>
            <a:br>
              <a:rPr lang="ru-RU" sz="3200" smtClean="0">
                <a:latin typeface="Arial" charset="0"/>
              </a:rPr>
            </a:br>
            <a:r>
              <a:rPr lang="ru-RU" sz="3200" smtClean="0">
                <a:latin typeface="Arial" charset="0"/>
              </a:rPr>
              <a:t>Вишневская Т.</a:t>
            </a:r>
          </a:p>
        </p:txBody>
      </p:sp>
      <p:pic>
        <p:nvPicPr>
          <p:cNvPr id="14339" name="Picture 6" descr="bird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88913"/>
            <a:ext cx="1655762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820150" cy="1798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effectLst/>
              </a:rPr>
              <a:t>Приплюснутым утиным клювом очень удобно копаться в илистом дне. Находит утка под водой что-то вкусное и хватает клювом вместе с илом и грязью. По краям утиного клюва расположены бугорки-цедилки. Прополаскивает утка добычу – ил и грязь выльются с водой, а все съедобное останется в клюве.</a:t>
            </a:r>
          </a:p>
        </p:txBody>
      </p:sp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 smtClean="0">
                <a:effectLst/>
              </a:rPr>
              <a:t>Особенности строения клюва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284538"/>
            <a:ext cx="33988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284538"/>
            <a:ext cx="3097212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820150" cy="2016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effectLst/>
              </a:rPr>
              <a:t>У пеликанов – клювы- сачки. Даже не клювы, а клювищи – длиннее журавлиных. Снизу под клювами у них кожаные сумки. Пеликан находит рыбью стайку, разевает клюв и подхватывает добычу. Ловить удобно, а уж пеликанятам в гнездо рыбу носить – ничего лучше и не придумаешь. В сумке столько рыбы помещается, что на весь выводок хватает. Сумка растягивается.</a:t>
            </a:r>
          </a:p>
        </p:txBody>
      </p:sp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 smtClean="0">
                <a:effectLst/>
              </a:rPr>
              <a:t>Особенности строения клюва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429000"/>
            <a:ext cx="388778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4386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820150" cy="1798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effectLst/>
              </a:rPr>
              <a:t>У козодоя клюва почти совсем нет. Рот огромный, а клювик маленький – едва выступает. Козодой ловит жуков и больших бабочек. Разинет рот пошире, догонит жука, накроет, как сачком, и на лету проглотит.</a:t>
            </a:r>
          </a:p>
        </p:txBody>
      </p:sp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 smtClean="0">
                <a:effectLst/>
              </a:rPr>
              <a:t>Особенности строения клюва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213100"/>
            <a:ext cx="42179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8713" y="3213100"/>
            <a:ext cx="39544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820150" cy="2016125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effectLst/>
              </a:rPr>
              <a:t>У попугая нос крючком. Таким клювом удобно колоть орехи, расковыривать в стволах деревьев дупла для гнезд и цепляться за ветви. Попугай может клювом перекусить стальную проволоку и оказывать нежнейшие знаки внимания. Клюв попугая растет все время и постоянно стирается. </a:t>
            </a:r>
            <a:endParaRPr lang="ru-RU" sz="2400" dirty="0" smtClean="0"/>
          </a:p>
          <a:p>
            <a:pPr>
              <a:lnSpc>
                <a:spcPct val="90000"/>
              </a:lnSpc>
              <a:defRPr/>
            </a:pPr>
            <a:endParaRPr lang="ru-RU" sz="2400" dirty="0" smtClean="0">
              <a:effectLst/>
            </a:endParaRPr>
          </a:p>
        </p:txBody>
      </p:sp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 smtClean="0">
                <a:effectLst/>
              </a:rPr>
              <a:t>Особенности строения клюва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429000"/>
            <a:ext cx="416877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429000"/>
            <a:ext cx="2879725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820150" cy="2016125"/>
          </a:xfrm>
        </p:spPr>
        <p:txBody>
          <a:bodyPr/>
          <a:lstStyle/>
          <a:p>
            <a:pPr>
              <a:defRPr/>
            </a:pPr>
            <a:r>
              <a:rPr lang="ru-RU" sz="2400" i="1" dirty="0" smtClean="0"/>
              <a:t>Клёст </a:t>
            </a:r>
            <a:r>
              <a:rPr lang="ru-RU" sz="2400" dirty="0" smtClean="0"/>
              <a:t>имеет </a:t>
            </a:r>
            <a:r>
              <a:rPr lang="ru-RU" sz="2400" i="1" dirty="0" smtClean="0"/>
              <a:t>перекрещивающийся</a:t>
            </a:r>
            <a:r>
              <a:rPr lang="ru-RU" sz="2400" dirty="0" smtClean="0"/>
              <a:t> клюв. Муху им уже не поймаешь, зернышко с земли не склюешь. Но ведь клесту это и не надо, он своими «клещами» шишки потрошит: крепка еловая шишка, но как начнет ее клест клювом обрабатывать – только шелуха по ветру полетит.</a:t>
            </a:r>
            <a:endParaRPr lang="ru-RU" sz="2400" dirty="0" smtClean="0">
              <a:effectLst/>
            </a:endParaRPr>
          </a:p>
        </p:txBody>
      </p:sp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 smtClean="0">
                <a:effectLst/>
              </a:rPr>
              <a:t>Особенности строения клюва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041650"/>
            <a:ext cx="50879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063875"/>
            <a:ext cx="30226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820150" cy="2808288"/>
          </a:xfrm>
        </p:spPr>
        <p:txBody>
          <a:bodyPr/>
          <a:lstStyle/>
          <a:p>
            <a:r>
              <a:rPr lang="ru-RU" sz="2400" smtClean="0">
                <a:effectLst/>
              </a:rPr>
              <a:t>Колибри отличаются от других птиц длинным тонким клювом, верхняя половинка которого в основном обхватывает краями нижнюю, отсутствием щетинок у основания клюва, длинным, глубоко раздвоенным языком, который может далеко выдвигаться изо рта. Клюв </a:t>
            </a:r>
            <a:r>
              <a:rPr lang="ru-RU" sz="2400" i="1" smtClean="0">
                <a:effectLst/>
              </a:rPr>
              <a:t>колибри</a:t>
            </a:r>
            <a:r>
              <a:rPr lang="ru-RU" sz="2400" smtClean="0">
                <a:effectLst/>
              </a:rPr>
              <a:t>  настолько </a:t>
            </a:r>
            <a:r>
              <a:rPr lang="ru-RU" sz="2400" i="1" smtClean="0">
                <a:effectLst/>
              </a:rPr>
              <a:t>тонок,</a:t>
            </a:r>
            <a:r>
              <a:rPr lang="ru-RU" sz="2400" smtClean="0">
                <a:effectLst/>
              </a:rPr>
              <a:t> что с его помощью они добывают из цветов нектар </a:t>
            </a:r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 smtClean="0">
                <a:effectLst/>
              </a:rPr>
              <a:t>Особенности строения клюва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789363"/>
            <a:ext cx="3736975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716338"/>
            <a:ext cx="33845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 smtClean="0">
                <a:effectLst/>
              </a:rPr>
              <a:t>Особенности строения клюва</a:t>
            </a:r>
          </a:p>
        </p:txBody>
      </p:sp>
      <p:sp>
        <p:nvSpPr>
          <p:cNvPr id="6" name="Text Box 7"/>
          <p:cNvSpPr txBox="1"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4248150" cy="2382838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 smtClean="0"/>
              <a:t>Скворцы великолепно различают виды растений.</a:t>
            </a:r>
            <a:endParaRPr lang="ru-RU" sz="2400" dirty="0"/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    </a:t>
            </a:r>
            <a:r>
              <a:rPr lang="ru-RU" sz="2400" dirty="0"/>
              <a:t>Они вплетают в свои гнёзда </a:t>
            </a:r>
            <a:r>
              <a:rPr lang="ru-RU" sz="2400" dirty="0" smtClean="0"/>
              <a:t>стебли лекарственных </a:t>
            </a:r>
            <a:r>
              <a:rPr lang="ru-RU" sz="2400" dirty="0"/>
              <a:t>растений.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644900"/>
            <a:ext cx="4052887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7"/>
          <p:cNvSpPr>
            <a:spLocks noChangeArrowheads="1"/>
          </p:cNvSpPr>
          <p:nvPr/>
        </p:nvSpPr>
        <p:spPr bwMode="auto">
          <a:xfrm>
            <a:off x="4859338" y="3716338"/>
            <a:ext cx="41052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Птичий нос помогает ориентироваться в особом мире  запахов. Например: буревестники и глупыши чувствуют запах приманки за 3 км.  А вот альбатросы аж за 30 км.</a:t>
            </a: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836613"/>
            <a:ext cx="33909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Форма клюва птиц.</a:t>
            </a:r>
          </a:p>
        </p:txBody>
      </p:sp>
      <p:graphicFrame>
        <p:nvGraphicFramePr>
          <p:cNvPr id="10333" name="Group 93"/>
          <p:cNvGraphicFramePr>
            <a:graphicFrameLocks noGrp="1"/>
          </p:cNvGraphicFramePr>
          <p:nvPr/>
        </p:nvGraphicFramePr>
        <p:xfrm>
          <a:off x="395288" y="908050"/>
          <a:ext cx="8748712" cy="5768975"/>
        </p:xfrm>
        <a:graphic>
          <a:graphicData uri="http://schemas.openxmlformats.org/drawingml/2006/table">
            <a:tbl>
              <a:tblPr/>
              <a:tblGrid>
                <a:gridCol w="1800225"/>
                <a:gridCol w="2808287"/>
                <a:gridCol w="4140200"/>
              </a:tblGrid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птиц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5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Д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линный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Аист, цапля, тукан,  топорок.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Медонос, колибри.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Пеликан.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Толстый </a:t>
                      </a:r>
                      <a:r>
                        <a:rPr kumimoji="0" lang="ru-RU" sz="19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–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добывать пищу из воды, из под камней</a:t>
                      </a:r>
                      <a:endParaRPr kumimoji="0" lang="ru-RU" sz="19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Тонкий</a:t>
                      </a:r>
                      <a:r>
                        <a:rPr kumimoji="0" lang="ru-RU" sz="19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добывать нектар, цветочную пыльцу.</a:t>
                      </a:r>
                      <a:endParaRPr kumimoji="0" lang="ru-RU" sz="19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Сочком</a:t>
                      </a:r>
                      <a:r>
                        <a:rPr kumimoji="0" lang="ru-RU" sz="19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ловить рыбу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Средний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Орлы, ястребы.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Стрижи, ласточки.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Дятлы.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Изогнутый</a:t>
                      </a:r>
                      <a:r>
                        <a:rPr kumimoji="0" lang="ru-RU" sz="19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разрывать пищу.</a:t>
                      </a:r>
                      <a:endParaRPr kumimoji="0" lang="ru-RU" sz="19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Широкий</a:t>
                      </a:r>
                      <a:r>
                        <a:rPr kumimoji="0" lang="ru-RU" sz="19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ловить на лету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Крепкий, прямой, острый</a:t>
                      </a:r>
                      <a:r>
                        <a:rPr kumimoji="0" lang="ru-RU" sz="19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добывать из под коры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Короткий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Синица, воробей, зяблик.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Клест.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Совы.Попугай.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Округлый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клевать семена.</a:t>
                      </a:r>
                      <a:endParaRPr kumimoji="0" lang="ru-RU" sz="19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Перекрещивающийся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шишки потрошить.</a:t>
                      </a:r>
                      <a:endParaRPr kumimoji="0" lang="ru-RU" sz="1900" b="0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 крючком .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bird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00650"/>
            <a:ext cx="158273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052513"/>
            <a:ext cx="6837362" cy="3816350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dirty="0" smtClean="0"/>
              <a:t>Спасибо за внимание.</a:t>
            </a:r>
          </a:p>
        </p:txBody>
      </p:sp>
      <p:pic>
        <p:nvPicPr>
          <p:cNvPr id="32771" name="Picture 6" descr="bird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88913"/>
            <a:ext cx="1655762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 smtClean="0">
                <a:effectLst/>
              </a:rPr>
              <a:t>Формы клювов</a:t>
            </a:r>
          </a:p>
        </p:txBody>
      </p:sp>
      <p:pic>
        <p:nvPicPr>
          <p:cNvPr id="15362" name="Picture 3" descr="m029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2419350"/>
            <a:ext cx="4608512" cy="4178300"/>
          </a:xfrm>
        </p:spPr>
      </p:pic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565400"/>
            <a:ext cx="2951162" cy="4292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1 </a:t>
            </a:r>
            <a:r>
              <a:rPr lang="ru-RU" sz="1600" smtClean="0">
                <a:solidFill>
                  <a:schemeClr val="hlink"/>
                </a:solidFill>
                <a:effectLst/>
              </a:rPr>
              <a:t>—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  <a:hlinkClick r:id="rId3"/>
              </a:rPr>
              <a:t>беркут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2 </a:t>
            </a:r>
            <a:r>
              <a:rPr lang="ru-RU" sz="1600" smtClean="0">
                <a:solidFill>
                  <a:schemeClr val="hlink"/>
                </a:solidFill>
                <a:effectLst/>
              </a:rPr>
              <a:t>—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  <a:hlinkClick r:id="rId4"/>
              </a:rPr>
              <a:t>ястреб-тетеревятник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3 </a:t>
            </a:r>
            <a:r>
              <a:rPr lang="ru-RU" sz="1600" smtClean="0">
                <a:solidFill>
                  <a:schemeClr val="hlink"/>
                </a:solidFill>
                <a:effectLst/>
              </a:rPr>
              <a:t>—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  <a:hlinkClick r:id="rId5"/>
              </a:rPr>
              <a:t>сокол-кречет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4 </a:t>
            </a:r>
            <a:r>
              <a:rPr lang="ru-RU" sz="1600" smtClean="0">
                <a:solidFill>
                  <a:schemeClr val="hlink"/>
                </a:solidFill>
                <a:effectLst/>
              </a:rPr>
              <a:t>—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  <a:hlinkClick r:id="rId6"/>
              </a:rPr>
              <a:t>козодой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5 </a:t>
            </a:r>
            <a:r>
              <a:rPr lang="ru-RU" sz="1600" smtClean="0">
                <a:solidFill>
                  <a:schemeClr val="hlink"/>
                </a:solidFill>
                <a:effectLst/>
              </a:rPr>
              <a:t>—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  <a:hlinkClick r:id="rId7"/>
              </a:rPr>
              <a:t>пищуха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6 </a:t>
            </a:r>
            <a:r>
              <a:rPr lang="ru-RU" sz="1600" smtClean="0">
                <a:solidFill>
                  <a:schemeClr val="hlink"/>
                </a:solidFill>
                <a:effectLst/>
              </a:rPr>
              <a:t>—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  <a:hlinkClick r:id="rId8"/>
              </a:rPr>
              <a:t>дрозд певчий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7 </a:t>
            </a:r>
            <a:r>
              <a:rPr lang="ru-RU" sz="1600" smtClean="0">
                <a:solidFill>
                  <a:schemeClr val="hlink"/>
                </a:solidFill>
                <a:effectLst/>
              </a:rPr>
              <a:t>—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  <a:hlinkClick r:id="rId9"/>
              </a:rPr>
              <a:t>дятел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8 </a:t>
            </a:r>
            <a:r>
              <a:rPr lang="ru-RU" sz="1600" smtClean="0">
                <a:solidFill>
                  <a:schemeClr val="hlink"/>
                </a:solidFill>
                <a:effectLst/>
              </a:rPr>
              <a:t>—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  <a:hlinkClick r:id="rId10"/>
              </a:rPr>
              <a:t>удод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9 </a:t>
            </a:r>
            <a:r>
              <a:rPr lang="ru-RU" sz="1600" smtClean="0">
                <a:solidFill>
                  <a:schemeClr val="hlink"/>
                </a:solidFill>
                <a:effectLst/>
              </a:rPr>
              <a:t>—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  <a:hlinkClick r:id="rId11"/>
              </a:rPr>
              <a:t>голубь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10 </a:t>
            </a:r>
            <a:r>
              <a:rPr lang="ru-RU" sz="1600" smtClean="0">
                <a:solidFill>
                  <a:schemeClr val="hlink"/>
                </a:solidFill>
                <a:effectLst/>
              </a:rPr>
              <a:t>—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  <a:hlinkClick r:id="rId12"/>
              </a:rPr>
              <a:t>овсянка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11 </a:t>
            </a:r>
            <a:r>
              <a:rPr lang="ru-RU" sz="1600" smtClean="0">
                <a:solidFill>
                  <a:schemeClr val="hlink"/>
                </a:solidFill>
                <a:effectLst/>
              </a:rPr>
              <a:t>—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  <a:hlinkClick r:id="rId13"/>
              </a:rPr>
              <a:t>дубонос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12 </a:t>
            </a:r>
            <a:r>
              <a:rPr lang="ru-RU" sz="1600" smtClean="0">
                <a:solidFill>
                  <a:schemeClr val="hlink"/>
                </a:solidFill>
                <a:effectLst/>
              </a:rPr>
              <a:t>—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  <a:hlinkClick r:id="rId14"/>
              </a:rPr>
              <a:t>клёст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13 </a:t>
            </a:r>
            <a:r>
              <a:rPr lang="ru-RU" sz="1600" smtClean="0">
                <a:solidFill>
                  <a:schemeClr val="hlink"/>
                </a:solidFill>
                <a:effectLst/>
              </a:rPr>
              <a:t>—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ru-RU" sz="1800" u="sng" smtClean="0">
                <a:solidFill>
                  <a:schemeClr val="hlink"/>
                </a:solidFill>
                <a:effectLst/>
                <a:latin typeface="Arial" charset="0"/>
              </a:rPr>
              <a:t>пеликан;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14 </a:t>
            </a:r>
            <a:r>
              <a:rPr lang="ru-RU" sz="1600" smtClean="0">
                <a:solidFill>
                  <a:schemeClr val="hlink"/>
                </a:solidFill>
                <a:effectLst/>
              </a:rPr>
              <a:t>—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  <a:hlinkClick r:id="rId15"/>
              </a:rPr>
              <a:t>крохаль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15 </a:t>
            </a:r>
            <a:r>
              <a:rPr lang="ru-RU" sz="1600" smtClean="0">
                <a:solidFill>
                  <a:schemeClr val="hlink"/>
                </a:solidFill>
                <a:effectLst/>
              </a:rPr>
              <a:t>—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  <a:hlinkClick r:id="rId16"/>
              </a:rPr>
              <a:t>широконоска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16 </a:t>
            </a:r>
            <a:r>
              <a:rPr lang="ru-RU" sz="1600" smtClean="0">
                <a:solidFill>
                  <a:schemeClr val="hlink"/>
                </a:solidFill>
                <a:effectLst/>
              </a:rPr>
              <a:t>—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  <a:hlinkClick r:id="rId17"/>
              </a:rPr>
              <a:t>красношейная поганка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17 </a:t>
            </a:r>
            <a:r>
              <a:rPr lang="ru-RU" sz="1600" smtClean="0">
                <a:solidFill>
                  <a:schemeClr val="hlink"/>
                </a:solidFill>
                <a:effectLst/>
              </a:rPr>
              <a:t>—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ru-RU" sz="1600" smtClean="0">
                <a:solidFill>
                  <a:schemeClr val="hlink"/>
                </a:solidFill>
                <a:effectLst/>
                <a:latin typeface="Arial" charset="0"/>
                <a:hlinkClick r:id="rId18"/>
              </a:rPr>
              <a:t>вальдшнеп</a:t>
            </a:r>
            <a:endParaRPr lang="ru-RU" sz="1600" smtClean="0"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8313" y="908050"/>
            <a:ext cx="84963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ru-RU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Птичий нос не только нос, но ещё и рот, поэтому его назвали клювом. Клюв бывает только у птиц. С его помощью птицы добывают корм, чистятся и прихорашиваются.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908050"/>
            <a:ext cx="8642350" cy="14414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Самый большой нос- у пеликана, а самый маленький – у ласточки. Без носа птица – как мы без рук.</a:t>
            </a:r>
          </a:p>
        </p:txBody>
      </p:sp>
      <p:pic>
        <p:nvPicPr>
          <p:cNvPr id="16386" name="Picture 7" descr="21114264_Avstraliyskiy_pelikan_Pelicanus_conspicilla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349500"/>
            <a:ext cx="4322763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0" descr="lastochk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349500"/>
            <a:ext cx="417195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1116013" y="188913"/>
            <a:ext cx="7272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Какие бывают клювы?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Почему клювы у птиц разные?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386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Я предполагаю, что  клювы птицам нужны не для красоты, они им необходимы для добывания пищи и связаны с условиями их жизни, поэтому они различны.</a:t>
            </a:r>
          </a:p>
          <a:p>
            <a:pPr eaLnBrk="1" hangingPunct="1">
              <a:defRPr/>
            </a:pPr>
            <a:r>
              <a:rPr lang="ru-RU" sz="2800" dirty="0" smtClean="0"/>
              <a:t> У птиц клюв – единственное орудие, поэтому у птиц с разным образом жизни и питания форма клюва очень разнообразная.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7411" name="Picture 5" descr="bird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00650"/>
            <a:ext cx="158273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820150" cy="172878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>
                <a:effectLst/>
                <a:latin typeface="Arial" charset="0"/>
              </a:rPr>
              <a:t>У хищных птиц и у </a:t>
            </a:r>
            <a:r>
              <a:rPr lang="ru-RU" sz="2400" dirty="0" err="1" smtClean="0">
                <a:effectLst/>
                <a:latin typeface="Arial" charset="0"/>
              </a:rPr>
              <a:t>птиц-падальщиков</a:t>
            </a:r>
            <a:r>
              <a:rPr lang="ru-RU" sz="2400" dirty="0" smtClean="0">
                <a:effectLst/>
                <a:latin typeface="Arial" charset="0"/>
              </a:rPr>
              <a:t>, которые питаются мясом погибших животных, он короткий, мощный, изогнутый с крючком на конце. </a:t>
            </a:r>
            <a:r>
              <a:rPr lang="ru-RU" sz="2400" dirty="0" smtClean="0"/>
              <a:t>Верхняя часть клюва у них шире нижней и имеет острые режущие края. Основное его назначение — разрывать на части добычу; им хищные птицы добивают раненую жертву.</a:t>
            </a:r>
            <a:endParaRPr lang="ru-RU" sz="2400" dirty="0" smtClean="0">
              <a:effectLst/>
              <a:latin typeface="Arial" charset="0"/>
            </a:endParaRPr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 smtClean="0">
                <a:effectLst/>
              </a:rPr>
              <a:t>Особенности строения клюва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797425"/>
            <a:ext cx="38401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068638"/>
            <a:ext cx="447675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068638"/>
            <a:ext cx="38163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820150" cy="1511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effectLst/>
              </a:rPr>
              <a:t>У </a:t>
            </a:r>
            <a:r>
              <a:rPr lang="ru-RU" sz="2400" i="1" smtClean="0">
                <a:effectLst/>
              </a:rPr>
              <a:t>цапли и аиста</a:t>
            </a:r>
            <a:r>
              <a:rPr lang="ru-RU" sz="2400" smtClean="0">
                <a:effectLst/>
              </a:rPr>
              <a:t>, клюв – </a:t>
            </a:r>
            <a:r>
              <a:rPr lang="ru-RU" sz="2400" i="1" smtClean="0">
                <a:effectLst/>
              </a:rPr>
              <a:t>пика, длинный и тонкий</a:t>
            </a:r>
            <a:r>
              <a:rPr lang="ru-RU" sz="2400" smtClean="0">
                <a:effectLst/>
              </a:rPr>
              <a:t>, позволяющий добывать пищу со дна водоемов на мелководье, из-под камней и в густых зарослях кустарника. </a:t>
            </a:r>
          </a:p>
        </p:txBody>
      </p:sp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 smtClean="0">
                <a:effectLst/>
              </a:rPr>
              <a:t>Особенности строения клюва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97200"/>
            <a:ext cx="4752975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997200"/>
            <a:ext cx="3744913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820150" cy="1800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effectLst/>
              </a:rPr>
              <a:t>Очень интересно устроен клюв у фламинго. Небольшой, плоский сверху, он загнут вниз под тупым углом, как бы надломлен. Между челюстями находится огромный язык, усаженный длинными и тонкими сосочками. Фламинго использует клюв как совок. В отличие от большинства других птиц, подвижной частью клюва у фламинго является не нижняя, а верхняя часть. </a:t>
            </a:r>
          </a:p>
        </p:txBody>
      </p:sp>
      <p:sp>
        <p:nvSpPr>
          <p:cNvPr id="2048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 smtClean="0">
                <a:effectLst/>
              </a:rPr>
              <a:t>Особенности строения клюва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357563"/>
            <a:ext cx="4371975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357563"/>
            <a:ext cx="219551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820150" cy="1512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effectLst/>
              </a:rPr>
              <a:t>Настоящее долото — клюв дятла. Он так долбит сухое дерево что вокруг щепки летят. С помощью клюва лесной доктор добывает из-под коры вредных жучков и личинок. Он даже дупло для гнезда таким клювом выдалбливает в сухом дереве. Поэтому ему нужен очень крепкий клюв прямой и острый. Он </a:t>
            </a:r>
            <a:r>
              <a:rPr lang="ru-RU" sz="2400" i="1" smtClean="0">
                <a:effectLst/>
              </a:rPr>
              <a:t>толстый, короткий и прямой</a:t>
            </a:r>
            <a:r>
              <a:rPr lang="ru-RU" sz="2400" smtClean="0">
                <a:effectLst/>
              </a:rPr>
              <a:t>, приспособлен для долбления сухих деревьев</a:t>
            </a:r>
            <a:r>
              <a:rPr lang="ru-RU" sz="2000" smtClean="0">
                <a:effectLst/>
              </a:rPr>
              <a:t> </a:t>
            </a:r>
          </a:p>
          <a:p>
            <a:pPr>
              <a:lnSpc>
                <a:spcPct val="90000"/>
              </a:lnSpc>
            </a:pPr>
            <a:endParaRPr lang="ru-RU" sz="2400" smtClean="0">
              <a:effectLst/>
            </a:endParaRPr>
          </a:p>
        </p:txBody>
      </p:sp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 smtClean="0">
                <a:effectLst/>
              </a:rPr>
              <a:t>Особенности строения клюва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57563"/>
            <a:ext cx="2208212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357563"/>
            <a:ext cx="4968875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820150" cy="1798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effectLst/>
              </a:rPr>
              <a:t>У лесного кулика клюв тонкий и длинный. Запустит лесной кулик свой клюв сквозь опавшие листья в мягкую сырую землю, прихватит там червяка и вытащит. Клюв для него служит и шилом, и щипчиками одновременно.</a:t>
            </a:r>
          </a:p>
        </p:txBody>
      </p:sp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 smtClean="0">
                <a:effectLst/>
              </a:rPr>
              <a:t>Особенности строения клюва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781300"/>
            <a:ext cx="6049963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659</TotalTime>
  <Words>742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18</vt:i4>
      </vt:variant>
    </vt:vector>
  </HeadingPairs>
  <TitlesOfParts>
    <vt:vector size="34" baseType="lpstr">
      <vt:lpstr>Tahoma</vt:lpstr>
      <vt:lpstr>Arial</vt:lpstr>
      <vt:lpstr>Wingdings</vt:lpstr>
      <vt:lpstr>Times New Roman</vt:lpstr>
      <vt:lpstr>Текстура</vt:lpstr>
      <vt:lpstr>Текстура</vt:lpstr>
      <vt:lpstr>Текстура</vt:lpstr>
      <vt:lpstr>Текстура</vt:lpstr>
      <vt:lpstr>Текстура</vt:lpstr>
      <vt:lpstr>Текстура</vt:lpstr>
      <vt:lpstr>Текстура</vt:lpstr>
      <vt:lpstr>Текстура</vt:lpstr>
      <vt:lpstr>Текстура</vt:lpstr>
      <vt:lpstr>Текстура</vt:lpstr>
      <vt:lpstr>Текстура</vt:lpstr>
      <vt:lpstr>Текстура</vt:lpstr>
      <vt:lpstr>Птицы и их клювы.  Презентацию подготовили Колесникова А. Вишневская Т.</vt:lpstr>
      <vt:lpstr>Формы клювов</vt:lpstr>
      <vt:lpstr>Самый большой нос- у пеликана, а самый маленький – у ласточки. Без носа птица – как мы без рук.</vt:lpstr>
      <vt:lpstr>Почему клювы у птиц разные?</vt:lpstr>
      <vt:lpstr>Особенности строения клюва</vt:lpstr>
      <vt:lpstr>Особенности строения клюва</vt:lpstr>
      <vt:lpstr>Особенности строения клюва</vt:lpstr>
      <vt:lpstr>Особенности строения клюва</vt:lpstr>
      <vt:lpstr>Особенности строения клюва</vt:lpstr>
      <vt:lpstr>Особенности строения клюва</vt:lpstr>
      <vt:lpstr>Особенности строения клюва</vt:lpstr>
      <vt:lpstr>Особенности строения клюва</vt:lpstr>
      <vt:lpstr>Особенности строения клюва</vt:lpstr>
      <vt:lpstr>Особенности строения клюва</vt:lpstr>
      <vt:lpstr>Особенности строения клюва</vt:lpstr>
      <vt:lpstr>Особенности строения клюва</vt:lpstr>
      <vt:lpstr>Форма клюва птиц.</vt:lpstr>
      <vt:lpstr>Спасибо за внимание.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птице клюв?</dc:title>
  <dc:creator>www.PHILka.RU</dc:creator>
  <cp:lastModifiedBy>Юля</cp:lastModifiedBy>
  <cp:revision>41</cp:revision>
  <dcterms:created xsi:type="dcterms:W3CDTF">2008-12-10T20:10:09Z</dcterms:created>
  <dcterms:modified xsi:type="dcterms:W3CDTF">2012-03-23T18:06:14Z</dcterms:modified>
</cp:coreProperties>
</file>