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4" r:id="rId7"/>
    <p:sldId id="266" r:id="rId8"/>
    <p:sldId id="267" r:id="rId9"/>
    <p:sldId id="268" r:id="rId10"/>
    <p:sldId id="269" r:id="rId11"/>
    <p:sldId id="270" r:id="rId12"/>
    <p:sldId id="271" r:id="rId13"/>
    <p:sldId id="272"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4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399A242-8062-48AB-B7ED-7A7D20E87396}" type="datetimeFigureOut">
              <a:rPr lang="ru-RU"/>
              <a:pPr>
                <a:defRPr/>
              </a:pPr>
              <a:t>23.03.2012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4DC2795-E7F1-41DD-89C6-A75BBED1CE7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EAC77D0-22C7-4792-A2E0-DDA33BE86AC5}" type="datetimeFigureOut">
              <a:rPr lang="ru-RU"/>
              <a:pPr>
                <a:defRPr/>
              </a:pPr>
              <a:t>23.03.2012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81535CA-B689-46B5-A8E2-CB1CDB90AF7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11CA6E2-9B29-493A-A877-4F1B2940DBE2}" type="datetimeFigureOut">
              <a:rPr lang="ru-RU"/>
              <a:pPr>
                <a:defRPr/>
              </a:pPr>
              <a:t>23.03.2012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8E23BAB-5BD4-4801-994C-D174067AEA6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359ED28-2906-4234-95BB-F41C0764E716}" type="datetimeFigureOut">
              <a:rPr lang="ru-RU"/>
              <a:pPr>
                <a:defRPr/>
              </a:pPr>
              <a:t>23.03.2012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10F173D-54A1-40D1-8B3D-3F5EC4EE8FA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39501DA4-1CBF-4415-9416-EA3FAA4C537E}" type="datetimeFigureOut">
              <a:rPr lang="ru-RU"/>
              <a:pPr>
                <a:defRPr/>
              </a:pPr>
              <a:t>23.03.2012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CA5F68A-2336-422B-98B0-13DC8A0E2A98}"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4206C9A-4BB0-4BD7-8DD5-37C327963E44}" type="datetimeFigureOut">
              <a:rPr lang="ru-RU"/>
              <a:pPr>
                <a:defRPr/>
              </a:pPr>
              <a:t>23.03.2012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68DA6E2-9BBC-4B8C-8A4A-B1FE4F32A8D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0EEEFC99-1B2B-477D-939F-C65EBCFAD724}" type="datetimeFigureOut">
              <a:rPr lang="ru-RU"/>
              <a:pPr>
                <a:defRPr/>
              </a:pPr>
              <a:t>23.03.2012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A02B869-63FA-43D0-950B-8DFD7492B91E}"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5F5A577D-C211-4899-B145-051D743800B3}" type="datetimeFigureOut">
              <a:rPr lang="ru-RU"/>
              <a:pPr>
                <a:defRPr/>
              </a:pPr>
              <a:t>23.03.2012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4FA10EAB-CAE1-4578-82B1-8F08FB0D30BD}"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9082C5A-1DCB-451E-8D05-F68644D6D907}" type="datetimeFigureOut">
              <a:rPr lang="ru-RU"/>
              <a:pPr>
                <a:defRPr/>
              </a:pPr>
              <a:t>23.03.2012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265F3AE1-2407-4454-BFFF-F35CDB911902}"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15C1BDA-206E-4E40-A4E0-473C1B5B2344}" type="datetimeFigureOut">
              <a:rPr lang="ru-RU"/>
              <a:pPr>
                <a:defRPr/>
              </a:pPr>
              <a:t>23.03.2012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40E863B-F7A4-4889-8CBB-D821AEAF109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402D557-3BCF-45C3-9AD0-044424F2F20D}" type="datetimeFigureOut">
              <a:rPr lang="ru-RU"/>
              <a:pPr>
                <a:defRPr/>
              </a:pPr>
              <a:t>23.03.2012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D27CD6C-DB3F-4D7B-9CD7-344F657EB6FC}"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1B78DE9-50A4-420B-BA05-7B6842173455}" type="datetimeFigureOut">
              <a:rPr lang="ru-RU"/>
              <a:pPr>
                <a:defRPr/>
              </a:pPr>
              <a:t>23.03.2012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B9A2498-ED14-440D-8BD7-A02AA82850F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ru.wikipedia.org/wiki/%D0%A1%D0%BA%D0%B2%D0%BE%D1%80%D0%B5%D1%86" TargetMode="External"/><Relationship Id="rId7" Type="http://schemas.openxmlformats.org/officeDocument/2006/relationships/hyperlink" Target="http://ru.wikipedia.org/wiki/%D0%9C%D0%BE%D1%80%D1%81%D0%BA%D0%B8%D0%B5_%D0%BF%D1%82%D0%B8%D1%86%D1%8B" TargetMode="External"/><Relationship Id="rId2" Type="http://schemas.openxmlformats.org/officeDocument/2006/relationships/image" Target="../media/image7.jpeg"/><Relationship Id="rId1" Type="http://schemas.openxmlformats.org/officeDocument/2006/relationships/slideLayout" Target="../slideLayouts/slideLayout4.xml"/><Relationship Id="rId6" Type="http://schemas.openxmlformats.org/officeDocument/2006/relationships/hyperlink" Target="http://ru.wikipedia.org/wiki/%D0%9F%D0%BE%D0%BB%D1%91%D1%82_%D0%BF%D1%82%D0%B8%D1%86" TargetMode="External"/><Relationship Id="rId5" Type="http://schemas.openxmlformats.org/officeDocument/2006/relationships/hyperlink" Target="http://ru.wikipedia.org/wiki/%D0%9A%D0%BE%D0%BB%D0%B8%D0%B1%D1%80%D0%B8_(%D1%81%D0%B5%D0%BC%D0%B5%D0%B9%D1%81%D1%82%D0%B2%D0%BE)" TargetMode="External"/><Relationship Id="rId4" Type="http://schemas.openxmlformats.org/officeDocument/2006/relationships/hyperlink" Target="http://ru.wikipedia.org/wiki/%D0%9F%D0%B5%D1%80%D0%B5%D0%BF%D0%B5%D0%BB"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hyperlink" Target="http://ru.wikipedia.org/wiki/%D0%90%D1%84%D1%80%D0%B8%D0%BA%D0%B0%D0%BD%D1%81%D0%BA%D0%B8%D0%B9_%D0%B3%D1%80%D0%B8%D1%84" TargetMode="External"/><Relationship Id="rId3" Type="http://schemas.openxmlformats.org/officeDocument/2006/relationships/hyperlink" Target="http://ru.wikipedia.org/wiki/1967_%D0%B3%D0%BE%D0%B4" TargetMode="External"/><Relationship Id="rId7" Type="http://schemas.openxmlformats.org/officeDocument/2006/relationships/hyperlink" Target="http://ru.wikipedia.org/wiki/1973_%D0%B3%D0%BE%D0%B4" TargetMode="External"/><Relationship Id="rId2" Type="http://schemas.openxmlformats.org/officeDocument/2006/relationships/image" Target="../media/image9.jpeg"/><Relationship Id="rId1" Type="http://schemas.openxmlformats.org/officeDocument/2006/relationships/slideLayout" Target="../slideLayouts/slideLayout4.xml"/><Relationship Id="rId6" Type="http://schemas.openxmlformats.org/officeDocument/2006/relationships/hyperlink" Target="http://ru.wikipedia.org/wiki/%D0%93%D0%B8%D0%BC%D0%B0%D0%BB%D0%B0%D0%B8" TargetMode="External"/><Relationship Id="rId5" Type="http://schemas.openxmlformats.org/officeDocument/2006/relationships/hyperlink" Target="http://ru.wikipedia.org/wiki/%D0%A1%D0%B5%D1%80%D1%8B%D0%B9_%D0%B6%D1%83%D1%80%D0%B0%D0%B2%D0%BB%D1%8C" TargetMode="External"/><Relationship Id="rId4" Type="http://schemas.openxmlformats.org/officeDocument/2006/relationships/hyperlink" Target="http://ru.wikipedia.org/wiki/%D0%9B%D0%B5%D0%B1%D0%B5%D0%B4%D1%8C-%D0%BA%D0%BB%D0%B8%D0%BA%D1%83%D0%BD" TargetMode="External"/><Relationship Id="rId9" Type="http://schemas.openxmlformats.org/officeDocument/2006/relationships/hyperlink" Target="http://ru.wikipedia.org/wiki/%D0%9A%D0%BE%D1%82_%D0%B4%E2%80%99%D0%98%D0%B2%D1%83%D0%B0%D1%80"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ru.wikipedia.org/wiki/%D0%9F%D1%82%D0%B8%D1%86%D1%8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ru.wikipedia.org/wiki/%D0%A2%D0%B5%D1%80%D0%BE%D0%BF%D0%BE%D0%B4%D1%8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hyperlink" Target="http://ru.wikipedia.org/wiki/%D0%91%D0%BE%D0%BB%D1%8C%D1%88%D0%B0%D1%8F_%D0%B3%D1%80%D1%83%D0%B4%D0%BD%D0%B0%D1%8F_%D0%BC%D1%8B%D1%88%D1%86%D0%B0" TargetMode="External"/><Relationship Id="rId3" Type="http://schemas.openxmlformats.org/officeDocument/2006/relationships/hyperlink" Target="http://ru.wikipedia.org/wiki/%D0%9F%D1%82%D0%B8%D1%87%D1%8C%D0%B5_%D0%BA%D1%80%D1%8B%D0%BB%D0%BE" TargetMode="External"/><Relationship Id="rId7" Type="http://schemas.openxmlformats.org/officeDocument/2006/relationships/hyperlink" Target="http://ru.wikipedia.org/wiki/%D0%9F%D0%BE%D0%B4%D0%BA%D0%BB%D1%8E%D1%87%D0%B8%D1%87%D0%BD%D0%B0%D1%8F_%D0%BC%D1%8B%D1%88%D1%86%D0%B0" TargetMode="External"/><Relationship Id="rId2" Type="http://schemas.openxmlformats.org/officeDocument/2006/relationships/hyperlink" Target="http://ru.wikipedia.org/wiki/%D0%9A%D0%BE%D0%BD%D0%B5%D1%87%D0%BD%D0%BE%D1%81%D1%82%D0%B8" TargetMode="External"/><Relationship Id="rId1" Type="http://schemas.openxmlformats.org/officeDocument/2006/relationships/slideLayout" Target="../slideLayouts/slideLayout3.xml"/><Relationship Id="rId6" Type="http://schemas.openxmlformats.org/officeDocument/2006/relationships/hyperlink" Target="http://ru.wikipedia.org/wiki/%D0%9B%D1%83%D1%87%D0%B5%D0%B2%D0%B0%D1%8F_%D0%BA%D0%BE%D1%81%D1%82%D1%8C" TargetMode="External"/><Relationship Id="rId11" Type="http://schemas.openxmlformats.org/officeDocument/2006/relationships/hyperlink" Target="http://ru.wikipedia.org/wiki/%D0%9F%D0%BE%D0%B4%D1%8A%D1%91%D0%BC%D0%BD%D0%B0%D1%8F_%D1%81%D0%B8%D0%BB%D0%B0" TargetMode="External"/><Relationship Id="rId5" Type="http://schemas.openxmlformats.org/officeDocument/2006/relationships/hyperlink" Target="http://ru.wikipedia.org/wiki/%D0%9B%D0%BE%D0%BA%D1%82%D0%B5%D0%B2%D0%B0%D1%8F_%D0%BA%D0%BE%D1%81%D1%82%D1%8C" TargetMode="External"/><Relationship Id="rId10" Type="http://schemas.openxmlformats.org/officeDocument/2006/relationships/hyperlink" Target="http://ru.wikipedia.org/wiki/%D0%9C%D0%B0%D1%85%D0%BE%D0%B2%D1%8B%D0%B5_%D0%BF%D0%B5%D1%80%D1%8C%D1%8F" TargetMode="External"/><Relationship Id="rId4" Type="http://schemas.openxmlformats.org/officeDocument/2006/relationships/hyperlink" Target="http://ru.wikipedia.org/wiki/%D0%9F%D0%BB%D0%B5%D1%87%D0%B5%D0%B2%D0%B0%D1%8F_%D0%BA%D0%BE%D1%81%D1%82%D1%8C" TargetMode="External"/><Relationship Id="rId9" Type="http://schemas.openxmlformats.org/officeDocument/2006/relationships/hyperlink" Target="http://ru.wikipedia.org/wiki/%D0%93%D1%80%D1%83%D0%B4%D0%B8%D0%BD%D0%B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ru.wikipedia.org/wiki/%D0%9A%D1%80%D0%B0%D1%81%D0%BD%D0%BE%D0%BA%D0%BB%D1%8E%D0%B2%D1%8B%D0%B9_%D1%84%D0%B0%D1%8D%D1%82%D0%BE%D0%BD"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birds_new_bw_067.jpg"/>
          <p:cNvPicPr>
            <a:picLocks noGrp="1" noChangeAspect="1"/>
          </p:cNvPicPr>
          <p:nvPr>
            <p:ph idx="1"/>
          </p:nvPr>
        </p:nvPicPr>
        <p:blipFill>
          <a:blip r:embed="rId2"/>
          <a:srcRect/>
          <a:stretch>
            <a:fillRect/>
          </a:stretch>
        </p:blipFill>
        <p:spPr>
          <a:xfrm>
            <a:off x="0" y="0"/>
            <a:ext cx="9144000" cy="6858000"/>
          </a:xfrm>
        </p:spPr>
      </p:pic>
      <p:sp>
        <p:nvSpPr>
          <p:cNvPr id="2" name="Заголовок 1"/>
          <p:cNvSpPr>
            <a:spLocks noGrp="1"/>
          </p:cNvSpPr>
          <p:nvPr>
            <p:ph type="title"/>
          </p:nvPr>
        </p:nvSpPr>
        <p:spPr/>
        <p:txBody>
          <a:bodyPr/>
          <a:lstStyle/>
          <a:p>
            <a:pPr eaLnBrk="1" hangingPunct="1"/>
            <a:r>
              <a:rPr lang="ru-RU" sz="4000" b="1" i="1" smtClean="0">
                <a:solidFill>
                  <a:srgbClr val="604A7B"/>
                </a:solidFill>
              </a:rPr>
              <a:t>Особенности полета хищных птиц.</a:t>
            </a:r>
            <a:r>
              <a:rPr lang="ru-RU" sz="4000" b="1" i="1" smtClean="0">
                <a:solidFill>
                  <a:srgbClr val="604A7B"/>
                </a:solidFill>
                <a:latin typeface="Arial" charset="0"/>
              </a:rPr>
              <a:t/>
            </a:r>
            <a:br>
              <a:rPr lang="ru-RU" sz="4000" b="1" i="1" smtClean="0">
                <a:solidFill>
                  <a:srgbClr val="604A7B"/>
                </a:solidFill>
                <a:latin typeface="Arial" charset="0"/>
              </a:rPr>
            </a:br>
            <a:r>
              <a:rPr lang="ru-RU" sz="1600" b="1" i="1" smtClean="0">
                <a:solidFill>
                  <a:srgbClr val="604A7B"/>
                </a:solidFill>
                <a:latin typeface="Arial" charset="0"/>
              </a:rPr>
              <a:t>Презентацию подготовила Гаспарян С. 7в</a:t>
            </a:r>
            <a:endParaRPr lang="ru-RU" sz="4000" smtClean="0">
              <a:solidFill>
                <a:srgbClr val="604A7B"/>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3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
                                        </p:tgtEl>
                                        <p:attrNameLst>
                                          <p:attrName>ppt_y</p:attrName>
                                        </p:attrNameLst>
                                      </p:cBhvr>
                                      <p:tavLst>
                                        <p:tav tm="0">
                                          <p:val>
                                            <p:strVal val="#ppt_y"/>
                                          </p:val>
                                        </p:tav>
                                        <p:tav tm="100000">
                                          <p:val>
                                            <p:strVal val="#ppt_y"/>
                                          </p:val>
                                        </p:tav>
                                      </p:tavLst>
                                    </p:anim>
                                    <p:anim calcmode="lin" valueType="num">
                                      <p:cBhvr>
                                        <p:cTn id="14"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p:txBody>
          <a:bodyPr/>
          <a:lstStyle/>
          <a:p>
            <a:pPr eaLnBrk="1" hangingPunct="1"/>
            <a:endParaRPr lang="ru-RU" smtClean="0"/>
          </a:p>
        </p:txBody>
      </p:sp>
      <p:pic>
        <p:nvPicPr>
          <p:cNvPr id="5" name="Содержимое 4" descr="Силы_действующие_на_крыло_птицы_во_время_парящего_полета.png"/>
          <p:cNvPicPr>
            <a:picLocks noGrp="1" noChangeAspect="1"/>
          </p:cNvPicPr>
          <p:nvPr>
            <p:ph sz="half" idx="1"/>
          </p:nvPr>
        </p:nvPicPr>
        <p:blipFill>
          <a:blip r:embed="rId2"/>
          <a:srcRect/>
          <a:stretch>
            <a:fillRect/>
          </a:stretch>
        </p:blipFill>
        <p:spPr>
          <a:xfrm>
            <a:off x="0" y="0"/>
            <a:ext cx="9001125" cy="6858000"/>
          </a:xfrm>
        </p:spPr>
      </p:pic>
      <p:sp>
        <p:nvSpPr>
          <p:cNvPr id="22531" name="Содержимое 3"/>
          <p:cNvSpPr>
            <a:spLocks noGrp="1"/>
          </p:cNvSpPr>
          <p:nvPr>
            <p:ph sz="half" idx="2"/>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strVal val="#ppt_w*0.05"/>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anim calcmode="lin" valueType="num">
                                      <p:cBhvr>
                                        <p:cTn id="9" dur="500" fill="hold"/>
                                        <p:tgtEl>
                                          <p:spTgt spid="5"/>
                                        </p:tgtEl>
                                        <p:attrNameLst>
                                          <p:attrName>ppt_x</p:attrName>
                                        </p:attrNameLst>
                                      </p:cBhvr>
                                      <p:tavLst>
                                        <p:tav tm="0">
                                          <p:val>
                                            <p:strVal val="#ppt_x-.2"/>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hischnye-ptitsy-sokola-yastreba-orly-sovy_21059447_1_F.jpg"/>
          <p:cNvPicPr>
            <a:picLocks noGrp="1" noChangeAspect="1"/>
          </p:cNvPicPr>
          <p:nvPr>
            <p:ph sz="half" idx="1"/>
          </p:nvPr>
        </p:nvPicPr>
        <p:blipFill>
          <a:blip r:embed="rId2"/>
          <a:srcRect/>
          <a:stretch>
            <a:fillRect/>
          </a:stretch>
        </p:blipFill>
        <p:spPr>
          <a:xfrm>
            <a:off x="0" y="0"/>
            <a:ext cx="9286875" cy="6858000"/>
          </a:xfrm>
        </p:spPr>
      </p:pic>
      <p:sp>
        <p:nvSpPr>
          <p:cNvPr id="2" name="Заголовок 1"/>
          <p:cNvSpPr>
            <a:spLocks noGrp="1"/>
          </p:cNvSpPr>
          <p:nvPr>
            <p:ph type="title"/>
          </p:nvPr>
        </p:nvSpPr>
        <p:spPr>
          <a:xfrm>
            <a:off x="457200" y="0"/>
            <a:ext cx="8229600" cy="6858000"/>
          </a:xfrm>
        </p:spPr>
        <p:txBody>
          <a:bodyPr>
            <a:normAutofit/>
          </a:bodyPr>
          <a:lstStyle/>
          <a:p>
            <a:pPr eaLnBrk="1" hangingPunct="1"/>
            <a:r>
              <a:rPr lang="ru-RU" sz="2000" smtClean="0">
                <a:solidFill>
                  <a:schemeClr val="accent1"/>
                </a:solidFill>
                <a:latin typeface="Arial" charset="0"/>
              </a:rPr>
              <a:t/>
            </a:r>
            <a:br>
              <a:rPr lang="ru-RU" sz="2000" smtClean="0">
                <a:solidFill>
                  <a:schemeClr val="accent1"/>
                </a:solidFill>
                <a:latin typeface="Arial" charset="0"/>
              </a:rPr>
            </a:br>
            <a:r>
              <a:rPr lang="ru-RU" sz="2000" b="1" smtClean="0">
                <a:solidFill>
                  <a:schemeClr val="accent1"/>
                </a:solidFill>
              </a:rPr>
              <a:t>Стратегия взлёта может существенным образом отличаться, прежде всего в зависимости от размера птицы. Птицы небольшого размера требуют относительно небольшой или даже нулевой начальной скорости, которая генерируется за счёт прыжка.</a:t>
            </a:r>
            <a:br>
              <a:rPr lang="ru-RU" sz="2000" b="1" smtClean="0">
                <a:solidFill>
                  <a:schemeClr val="accent1"/>
                </a:solidFill>
              </a:rPr>
            </a:br>
            <a:r>
              <a:rPr lang="ru-RU" sz="2000" b="1" smtClean="0">
                <a:solidFill>
                  <a:schemeClr val="accent1"/>
                </a:solidFill>
              </a:rPr>
              <a:t>В частности такое поведение было продемонстрировано на примере </a:t>
            </a:r>
            <a:r>
              <a:rPr lang="ru-RU" sz="2000" b="1" smtClean="0">
                <a:solidFill>
                  <a:schemeClr val="accent1"/>
                </a:solidFill>
                <a:hlinkClick r:id="rId3" tooltip="Скворец"/>
              </a:rPr>
              <a:t>скворца</a:t>
            </a:r>
            <a:r>
              <a:rPr lang="ru-RU" sz="2000" b="1" smtClean="0">
                <a:solidFill>
                  <a:schemeClr val="accent1"/>
                </a:solidFill>
              </a:rPr>
              <a:t> и </a:t>
            </a:r>
            <a:r>
              <a:rPr lang="ru-RU" sz="2000" b="1" smtClean="0">
                <a:solidFill>
                  <a:schemeClr val="accent1"/>
                </a:solidFill>
                <a:hlinkClick r:id="rId4" tooltip="Перепел"/>
              </a:rPr>
              <a:t>перепела</a:t>
            </a:r>
            <a:r>
              <a:rPr lang="ru-RU" sz="2000" b="1" smtClean="0">
                <a:solidFill>
                  <a:schemeClr val="accent1"/>
                </a:solidFill>
              </a:rPr>
              <a:t>, которые способны генерировать 80-90 % скорости полёта за счёт начального прыжка</a:t>
            </a:r>
            <a:r>
              <a:rPr lang="ru-RU" sz="2000" b="1" baseline="30000" smtClean="0">
                <a:solidFill>
                  <a:schemeClr val="accent1"/>
                </a:solidFill>
              </a:rPr>
              <a:t>]</a:t>
            </a:r>
            <a:r>
              <a:rPr lang="ru-RU" sz="2000" b="1" smtClean="0">
                <a:solidFill>
                  <a:schemeClr val="accent1"/>
                </a:solidFill>
              </a:rPr>
              <a:t>, достигая ускорения до 48 м/c².</a:t>
            </a:r>
            <a:br>
              <a:rPr lang="ru-RU" sz="2000" b="1" smtClean="0">
                <a:solidFill>
                  <a:schemeClr val="accent1"/>
                </a:solidFill>
              </a:rPr>
            </a:br>
            <a:r>
              <a:rPr lang="ru-RU" sz="2000" b="1" smtClean="0">
                <a:solidFill>
                  <a:schemeClr val="accent1"/>
                </a:solidFill>
              </a:rPr>
              <a:t>При этом скворцы часто используют энергию ветви, на которой сидят, хотя и не способны регулировать силу прыжка в зависимости от её толщины.</a:t>
            </a:r>
            <a:br>
              <a:rPr lang="ru-RU" sz="2000" b="1" smtClean="0">
                <a:solidFill>
                  <a:schemeClr val="accent1"/>
                </a:solidFill>
              </a:rPr>
            </a:br>
            <a:r>
              <a:rPr lang="ru-RU" sz="2000" b="1" smtClean="0">
                <a:solidFill>
                  <a:schemeClr val="accent1"/>
                </a:solidFill>
              </a:rPr>
              <a:t>Другие небольшие птицы, такие как </a:t>
            </a:r>
            <a:r>
              <a:rPr lang="ru-RU" sz="2000" b="1" smtClean="0">
                <a:solidFill>
                  <a:schemeClr val="accent1"/>
                </a:solidFill>
                <a:hlinkClick r:id="rId5" tooltip="Колибри (семейство)"/>
              </a:rPr>
              <a:t>колибри</a:t>
            </a:r>
            <a:r>
              <a:rPr lang="ru-RU" sz="2000" b="1" smtClean="0">
                <a:solidFill>
                  <a:schemeClr val="accent1"/>
                </a:solidFill>
              </a:rPr>
              <a:t>, чьи ноги слишком малы и тонки для прыжка, начинают махать крыльями ещё на земле, достигая подъёмной силы до 1,6 веса птицы</a:t>
            </a:r>
            <a:r>
              <a:rPr lang="ru-RU" sz="2000" b="1" baseline="30000" smtClean="0">
                <a:solidFill>
                  <a:schemeClr val="accent1"/>
                </a:solidFill>
                <a:hlinkClick r:id="rId6"/>
              </a:rPr>
              <a:t>[39]</a:t>
            </a:r>
            <a:r>
              <a:rPr lang="ru-RU" sz="2000" b="1" smtClean="0">
                <a:solidFill>
                  <a:schemeClr val="accent1"/>
                </a:solidFill>
              </a:rPr>
              <a:t>.</a:t>
            </a:r>
            <a:br>
              <a:rPr lang="ru-RU" sz="2000" b="1" smtClean="0">
                <a:solidFill>
                  <a:schemeClr val="accent1"/>
                </a:solidFill>
              </a:rPr>
            </a:br>
            <a:r>
              <a:rPr lang="ru-RU" sz="2000" b="1" smtClean="0">
                <a:solidFill>
                  <a:schemeClr val="accent1"/>
                </a:solidFill>
              </a:rPr>
              <a:t>Крупные птицы не способны взлетать с места, и им требуется начальная скорость для полёта. Чаще всего эта скорость достигается за счёт взлёта против ветра. В дополнение, часто птицы вынуждены делать пробежку по поверхности земли или воды.</a:t>
            </a:r>
            <a:br>
              <a:rPr lang="ru-RU" sz="2000" b="1" smtClean="0">
                <a:solidFill>
                  <a:schemeClr val="accent1"/>
                </a:solidFill>
              </a:rPr>
            </a:br>
            <a:r>
              <a:rPr lang="ru-RU" sz="2000" b="1" smtClean="0">
                <a:solidFill>
                  <a:schemeClr val="accent1"/>
                </a:solidFill>
              </a:rPr>
              <a:t>Некоторые большие птицы, такие как орлы, используют скалы, верхние ветви деревьев или другие возвышения для получения скорости за счёт падения, </a:t>
            </a:r>
            <a:r>
              <a:rPr lang="ru-RU" sz="2000" b="1" smtClean="0">
                <a:solidFill>
                  <a:schemeClr val="accent1"/>
                </a:solidFill>
                <a:hlinkClick r:id="rId7" tooltip="Морские птицы"/>
              </a:rPr>
              <a:t>морские птицы</a:t>
            </a:r>
            <a:r>
              <a:rPr lang="ru-RU" sz="2000" b="1" smtClean="0">
                <a:solidFill>
                  <a:schemeClr val="accent1"/>
                </a:solidFill>
              </a:rPr>
              <a:t> часто способны достичь подобного эффекта за счёт взлёта с гребня волны.</a:t>
            </a:r>
            <a:r>
              <a:rPr lang="ru-RU" sz="4000" b="1" smtClean="0">
                <a:solidFill>
                  <a:srgbClr val="E46C0A"/>
                </a:solidFill>
              </a:rPr>
              <a:t/>
            </a:r>
            <a:br>
              <a:rPr lang="ru-RU" sz="4000" b="1" smtClean="0">
                <a:solidFill>
                  <a:srgbClr val="E46C0A"/>
                </a:solidFill>
              </a:rPr>
            </a:br>
            <a:endParaRPr lang="ru-RU" sz="4000" b="1" smtClean="0">
              <a:solidFill>
                <a:srgbClr val="E46C0A"/>
              </a:solidFill>
            </a:endParaRPr>
          </a:p>
        </p:txBody>
      </p:sp>
      <p:sp>
        <p:nvSpPr>
          <p:cNvPr id="23555" name="Содержимое 3"/>
          <p:cNvSpPr>
            <a:spLocks noGrp="1"/>
          </p:cNvSpPr>
          <p:nvPr>
            <p:ph sz="half" idx="2"/>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
                                        <p:tgtEl>
                                          <p:spTgt spid="2"/>
                                        </p:tgtEl>
                                      </p:cBhvr>
                                    </p:animEffect>
                                    <p:anim calcmode="lin" valueType="num">
                                      <p:cBhvr>
                                        <p:cTn id="15" dur="400" fill="hold"/>
                                        <p:tgtEl>
                                          <p:spTgt spid="2"/>
                                        </p:tgtEl>
                                        <p:attrNameLst>
                                          <p:attrName>ppt_x</p:attrName>
                                        </p:attrNameLst>
                                      </p:cBhvr>
                                      <p:tavLst>
                                        <p:tav tm="0">
                                          <p:val>
                                            <p:strVal val="#ppt_x"/>
                                          </p:val>
                                        </p:tav>
                                        <p:tav tm="100000">
                                          <p:val>
                                            <p:strVal val="#ppt_x"/>
                                          </p:val>
                                        </p:tav>
                                      </p:tavLst>
                                    </p:anim>
                                    <p:anim calcmode="lin" valueType="num">
                                      <p:cBhvr>
                                        <p:cTn id="16" dur="400" fill="hold"/>
                                        <p:tgtEl>
                                          <p:spTgt spid="2"/>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1220382970_bird_of_prey94_1280x1024.jpg"/>
          <p:cNvPicPr>
            <a:picLocks noGrp="1" noChangeAspect="1"/>
          </p:cNvPicPr>
          <p:nvPr>
            <p:ph sz="half" idx="1"/>
          </p:nvPr>
        </p:nvPicPr>
        <p:blipFill>
          <a:blip r:embed="rId2"/>
          <a:srcRect/>
          <a:stretch>
            <a:fillRect/>
          </a:stretch>
        </p:blipFill>
        <p:spPr>
          <a:xfrm>
            <a:off x="0" y="0"/>
            <a:ext cx="9144000" cy="6858000"/>
          </a:xfrm>
        </p:spPr>
      </p:pic>
      <p:sp>
        <p:nvSpPr>
          <p:cNvPr id="2" name="Заголовок 1"/>
          <p:cNvSpPr>
            <a:spLocks noGrp="1"/>
          </p:cNvSpPr>
          <p:nvPr>
            <p:ph type="title"/>
          </p:nvPr>
        </p:nvSpPr>
        <p:spPr>
          <a:xfrm>
            <a:off x="611188" y="3213100"/>
            <a:ext cx="8075612" cy="3455988"/>
          </a:xfrm>
        </p:spPr>
        <p:txBody>
          <a:bodyPr>
            <a:normAutofit/>
          </a:bodyPr>
          <a:lstStyle/>
          <a:p>
            <a:pPr eaLnBrk="1" hangingPunct="1"/>
            <a:r>
              <a:rPr lang="ru-RU" sz="2400" b="1" smtClean="0">
                <a:latin typeface="Arial" charset="0"/>
              </a:rPr>
              <a:t/>
            </a:r>
            <a:br>
              <a:rPr lang="ru-RU" sz="2400" b="1" smtClean="0">
                <a:latin typeface="Arial" charset="0"/>
              </a:rPr>
            </a:br>
            <a:r>
              <a:rPr lang="ru-RU" sz="2400" b="1" smtClean="0">
                <a:latin typeface="Arial" charset="0"/>
              </a:rPr>
              <a:t/>
            </a:r>
            <a:br>
              <a:rPr lang="ru-RU" sz="2400" b="1" smtClean="0">
                <a:latin typeface="Arial" charset="0"/>
              </a:rPr>
            </a:br>
            <a:r>
              <a:rPr lang="ru-RU" sz="2400" b="1" smtClean="0"/>
              <a:t>Полёт птиц принято разделять на два основных типа:</a:t>
            </a:r>
            <a:br>
              <a:rPr lang="ru-RU" sz="2400" b="1" smtClean="0"/>
            </a:br>
            <a:r>
              <a:rPr lang="ru-RU" sz="2400" b="1" smtClean="0"/>
              <a:t>активный, или машущий</a:t>
            </a:r>
            <a:br>
              <a:rPr lang="ru-RU" sz="2400" b="1" smtClean="0"/>
            </a:br>
            <a:r>
              <a:rPr lang="ru-RU" sz="2400" b="1" smtClean="0"/>
              <a:t>пассивный, или парящий</a:t>
            </a:r>
            <a:br>
              <a:rPr lang="ru-RU" sz="2400" b="1" smtClean="0"/>
            </a:br>
            <a:r>
              <a:rPr lang="ru-RU" sz="2400" b="1" smtClean="0"/>
              <a:t>Птицы обычно используют не один тип полёта, а комбинируют их. За взмахами крыльев следуют фазы, когда крыло не совершает движений: это скользящий полёт, или парение. Такой полёт характерен преимущественно для птиц средних и крупных размеров, с достаточной массой тела</a:t>
            </a:r>
            <a:r>
              <a:rPr lang="ru-RU" sz="2000" b="1" smtClean="0"/>
              <a:t/>
            </a:r>
            <a:br>
              <a:rPr lang="ru-RU" sz="2000" b="1" smtClean="0"/>
            </a:br>
            <a:endParaRPr lang="ru-RU" sz="2000" b="1" smtClean="0"/>
          </a:p>
        </p:txBody>
      </p:sp>
      <p:sp>
        <p:nvSpPr>
          <p:cNvPr id="24579" name="Содержимое 3"/>
          <p:cNvSpPr>
            <a:spLocks noGrp="1"/>
          </p:cNvSpPr>
          <p:nvPr>
            <p:ph sz="half" idx="2"/>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by="(-#ppt_w*2)" calcmode="lin" valueType="num">
                                      <p:cBhvr rctx="PPT">
                                        <p:cTn id="7" dur="500" autoRev="1" fill="hold">
                                          <p:stCondLst>
                                            <p:cond delay="0"/>
                                          </p:stCondLst>
                                        </p:cTn>
                                        <p:tgtEl>
                                          <p:spTgt spid="5"/>
                                        </p:tgtEl>
                                        <p:attrNameLst>
                                          <p:attrName>ppt_w</p:attrName>
                                        </p:attrNameLst>
                                      </p:cBhvr>
                                    </p:anim>
                                    <p:anim by="(#ppt_w*0.50)" calcmode="lin" valueType="num">
                                      <p:cBhvr>
                                        <p:cTn id="8" dur="500" decel="50000" autoRev="1" fill="hold">
                                          <p:stCondLst>
                                            <p:cond delay="0"/>
                                          </p:stCondLst>
                                        </p:cTn>
                                        <p:tgtEl>
                                          <p:spTgt spid="5"/>
                                        </p:tgtEl>
                                        <p:attrNameLst>
                                          <p:attrName>ppt_x</p:attrName>
                                        </p:attrNameLst>
                                      </p:cBhvr>
                                    </p:anim>
                                    <p:anim from="(-#ppt_h/2)" to="(#ppt_y)" calcmode="lin" valueType="num">
                                      <p:cBhvr>
                                        <p:cTn id="9" dur="1000" fill="hold">
                                          <p:stCondLst>
                                            <p:cond delay="0"/>
                                          </p:stCondLst>
                                        </p:cTn>
                                        <p:tgtEl>
                                          <p:spTgt spid="5"/>
                                        </p:tgtEl>
                                        <p:attrNameLst>
                                          <p:attrName>ppt_y</p:attrName>
                                        </p:attrNameLst>
                                      </p:cBhvr>
                                    </p:anim>
                                    <p:animRot by="21600000">
                                      <p:cBhvr>
                                        <p:cTn id="10" dur="1000" fill="hold">
                                          <p:stCondLst>
                                            <p:cond delay="0"/>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800px-Kea_in_Flight_MC.jpg"/>
          <p:cNvPicPr>
            <a:picLocks noGrp="1" noChangeAspect="1"/>
          </p:cNvPicPr>
          <p:nvPr>
            <p:ph sz="half" idx="1"/>
          </p:nvPr>
        </p:nvPicPr>
        <p:blipFill>
          <a:blip r:embed="rId2"/>
          <a:srcRect/>
          <a:stretch>
            <a:fillRect/>
          </a:stretch>
        </p:blipFill>
        <p:spPr>
          <a:xfrm>
            <a:off x="0" y="0"/>
            <a:ext cx="9144000" cy="6858000"/>
          </a:xfrm>
        </p:spPr>
      </p:pic>
      <p:sp>
        <p:nvSpPr>
          <p:cNvPr id="2" name="Заголовок 1"/>
          <p:cNvSpPr>
            <a:spLocks noGrp="1"/>
          </p:cNvSpPr>
          <p:nvPr>
            <p:ph type="title"/>
          </p:nvPr>
        </p:nvSpPr>
        <p:spPr>
          <a:xfrm>
            <a:off x="457200" y="274638"/>
            <a:ext cx="8229600" cy="5940425"/>
          </a:xfrm>
        </p:spPr>
        <p:txBody>
          <a:bodyPr>
            <a:normAutofit/>
          </a:bodyPr>
          <a:lstStyle/>
          <a:p>
            <a:pPr eaLnBrk="1" hangingPunct="1"/>
            <a:r>
              <a:rPr lang="ru-RU" sz="2700" b="1" smtClean="0">
                <a:solidFill>
                  <a:srgbClr val="8EB4E3"/>
                </a:solidFill>
              </a:rPr>
              <a:t>Птицы чаще всего летают вдоль поверхности земли, и даже во время миграции не поднимаются </a:t>
            </a:r>
            <a:r>
              <a:rPr lang="ru-RU" sz="2700" b="1" smtClean="0">
                <a:solidFill>
                  <a:srgbClr val="8EB4E3"/>
                </a:solidFill>
                <a:latin typeface="Arial" charset="0"/>
              </a:rPr>
              <a:t>в</a:t>
            </a:r>
            <a:r>
              <a:rPr lang="ru-RU" sz="2700" b="1" smtClean="0">
                <a:solidFill>
                  <a:srgbClr val="8EB4E3"/>
                </a:solidFill>
              </a:rPr>
              <a:t>ыше 1,5 километров. В очень редких случаях они поднимаются выше. В </a:t>
            </a:r>
            <a:r>
              <a:rPr lang="ru-RU" sz="2700" b="1" smtClean="0">
                <a:solidFill>
                  <a:srgbClr val="8EB4E3"/>
                </a:solidFill>
                <a:hlinkClick r:id="rId3" tooltip="1967 год"/>
              </a:rPr>
              <a:t>1967 году</a:t>
            </a:r>
            <a:r>
              <a:rPr lang="ru-RU" sz="2700" b="1" smtClean="0">
                <a:solidFill>
                  <a:srgbClr val="8EB4E3"/>
                </a:solidFill>
              </a:rPr>
              <a:t> стая из 30 </a:t>
            </a:r>
            <a:r>
              <a:rPr lang="ru-RU" sz="2700" b="1" smtClean="0">
                <a:solidFill>
                  <a:srgbClr val="8EB4E3"/>
                </a:solidFill>
                <a:hlinkClick r:id="rId4" tooltip="Лебедь-кликун"/>
              </a:rPr>
              <a:t>лебедей-кликунов</a:t>
            </a:r>
            <a:r>
              <a:rPr lang="ru-RU" sz="2700" b="1" smtClean="0">
                <a:solidFill>
                  <a:srgbClr val="8EB4E3"/>
                </a:solidFill>
              </a:rPr>
              <a:t> была замечена на высоте более 8,2 км. в районе Северной Ирландии. </a:t>
            </a:r>
            <a:r>
              <a:rPr lang="ru-RU" sz="2700" b="1" smtClean="0">
                <a:solidFill>
                  <a:srgbClr val="8EB4E3"/>
                </a:solidFill>
                <a:hlinkClick r:id="rId5" tooltip="Серый журавль"/>
              </a:rPr>
              <a:t>Серых журавлей</a:t>
            </a:r>
            <a:r>
              <a:rPr lang="ru-RU" sz="2700" b="1" smtClean="0">
                <a:solidFill>
                  <a:srgbClr val="8EB4E3"/>
                </a:solidFill>
              </a:rPr>
              <a:t> встречали пересекающими хребет </a:t>
            </a:r>
            <a:r>
              <a:rPr lang="ru-RU" sz="2700" b="1" smtClean="0">
                <a:solidFill>
                  <a:srgbClr val="8EB4E3"/>
                </a:solidFill>
                <a:hlinkClick r:id="rId6" tooltip="Гималаи"/>
              </a:rPr>
              <a:t>Гималаи</a:t>
            </a:r>
            <a:r>
              <a:rPr lang="ru-RU" sz="2700" b="1" smtClean="0">
                <a:solidFill>
                  <a:srgbClr val="8EB4E3"/>
                </a:solidFill>
              </a:rPr>
              <a:t> на высоте около 10 км. В </a:t>
            </a:r>
            <a:r>
              <a:rPr lang="ru-RU" sz="2700" b="1" smtClean="0">
                <a:solidFill>
                  <a:srgbClr val="8EB4E3"/>
                </a:solidFill>
                <a:hlinkClick r:id="rId7" tooltip="1973 год"/>
              </a:rPr>
              <a:t>1973 году</a:t>
            </a:r>
            <a:r>
              <a:rPr lang="ru-RU" sz="2700" b="1" smtClean="0">
                <a:solidFill>
                  <a:srgbClr val="8EB4E3"/>
                </a:solidFill>
              </a:rPr>
              <a:t> </a:t>
            </a:r>
            <a:r>
              <a:rPr lang="ru-RU" sz="2700" b="1" smtClean="0">
                <a:solidFill>
                  <a:srgbClr val="8EB4E3"/>
                </a:solidFill>
                <a:hlinkClick r:id="rId8" tooltip="Африканский гриф"/>
              </a:rPr>
              <a:t>африканский гриф</a:t>
            </a:r>
            <a:r>
              <a:rPr lang="ru-RU" sz="2700" b="1" smtClean="0">
                <a:solidFill>
                  <a:srgbClr val="8EB4E3"/>
                </a:solidFill>
              </a:rPr>
              <a:t> столкнулся с гражданским самолетом над африканской республикой </a:t>
            </a:r>
            <a:r>
              <a:rPr lang="ru-RU" sz="2700" b="1" smtClean="0">
                <a:solidFill>
                  <a:srgbClr val="8EB4E3"/>
                </a:solidFill>
                <a:hlinkClick r:id="rId9" tooltip="Кот д’Ивуар"/>
              </a:rPr>
              <a:t>Кот д’Ивуар</a:t>
            </a:r>
            <a:r>
              <a:rPr lang="ru-RU" sz="2700" b="1" smtClean="0">
                <a:solidFill>
                  <a:srgbClr val="8EB4E3"/>
                </a:solidFill>
              </a:rPr>
              <a:t> на высоте 11,277 </a:t>
            </a:r>
            <a:r>
              <a:rPr lang="ru-RU" b="1" smtClean="0">
                <a:solidFill>
                  <a:srgbClr val="8EB4E3"/>
                </a:solidFill>
              </a:rPr>
              <a:t>км</a:t>
            </a:r>
          </a:p>
        </p:txBody>
      </p:sp>
      <p:sp>
        <p:nvSpPr>
          <p:cNvPr id="25603" name="Содержимое 3"/>
          <p:cNvSpPr>
            <a:spLocks noGrp="1"/>
          </p:cNvSpPr>
          <p:nvPr>
            <p:ph sz="half" idx="2"/>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Scale>
                                      <p:cBhvr>
                                        <p:cTn id="7"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
                                        </p:tgtEl>
                                        <p:attrNameLst>
                                          <p:attrName>ppt_x</p:attrName>
                                          <p:attrName>ppt_y</p:attrName>
                                        </p:attrNameLst>
                                      </p:cBhvr>
                                    </p:animMotion>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35"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2000"/>
                                        <p:tgtEl>
                                          <p:spTgt spid="2"/>
                                        </p:tgtEl>
                                      </p:cBhvr>
                                    </p:animEffect>
                                    <p:anim calcmode="lin" valueType="num">
                                      <p:cBhvr>
                                        <p:cTn id="15" dur="2000" fill="hold"/>
                                        <p:tgtEl>
                                          <p:spTgt spid="2"/>
                                        </p:tgtEl>
                                        <p:attrNameLst>
                                          <p:attrName>style.rotation</p:attrName>
                                        </p:attrNameLst>
                                      </p:cBhvr>
                                      <p:tavLst>
                                        <p:tav tm="0">
                                          <p:val>
                                            <p:fltVal val="720"/>
                                          </p:val>
                                        </p:tav>
                                        <p:tav tm="100000">
                                          <p:val>
                                            <p:fltVal val="0"/>
                                          </p:val>
                                        </p:tav>
                                      </p:tavLst>
                                    </p:anim>
                                    <p:anim calcmode="lin" valueType="num">
                                      <p:cBhvr>
                                        <p:cTn id="16" dur="2000" fill="hold"/>
                                        <p:tgtEl>
                                          <p:spTgt spid="2"/>
                                        </p:tgtEl>
                                        <p:attrNameLst>
                                          <p:attrName>ppt_h</p:attrName>
                                        </p:attrNameLst>
                                      </p:cBhvr>
                                      <p:tavLst>
                                        <p:tav tm="0">
                                          <p:val>
                                            <p:fltVal val="0"/>
                                          </p:val>
                                        </p:tav>
                                        <p:tav tm="100000">
                                          <p:val>
                                            <p:strVal val="#ppt_h"/>
                                          </p:val>
                                        </p:tav>
                                      </p:tavLst>
                                    </p:anim>
                                    <p:anim calcmode="lin" valueType="num">
                                      <p:cBhvr>
                                        <p:cTn id="17"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p:txBody>
          <a:bodyPr/>
          <a:lstStyle/>
          <a:p>
            <a:pPr eaLnBrk="1" hangingPunct="1"/>
            <a:endParaRPr lang="ru-RU" smtClean="0"/>
          </a:p>
        </p:txBody>
      </p:sp>
      <p:sp>
        <p:nvSpPr>
          <p:cNvPr id="3" name="Содержимое 2"/>
          <p:cNvSpPr>
            <a:spLocks noGrp="1"/>
          </p:cNvSpPr>
          <p:nvPr>
            <p:ph idx="1"/>
          </p:nvPr>
        </p:nvSpPr>
        <p:spPr>
          <a:xfrm>
            <a:off x="0" y="0"/>
            <a:ext cx="9144000" cy="6858000"/>
          </a:xfrm>
          <a:solidFill>
            <a:schemeClr val="accent5">
              <a:lumMod val="75000"/>
            </a:schemeClr>
          </a:solidFill>
        </p:spPr>
        <p:txBody>
          <a:bodyPr rtlCol="0">
            <a:normAutofit/>
          </a:bodyPr>
          <a:lstStyle/>
          <a:p>
            <a:pPr eaLnBrk="1" fontAlgn="auto" hangingPunct="1">
              <a:spcAft>
                <a:spcPts val="0"/>
              </a:spcAft>
              <a:buFont typeface="Arial" pitchFamily="34" charset="0"/>
              <a:buNone/>
              <a:defRPr/>
            </a:pPr>
            <a:r>
              <a:rPr lang="ru-RU" b="1" dirty="0" smtClean="0">
                <a:solidFill>
                  <a:schemeClr val="accent2">
                    <a:lumMod val="40000"/>
                    <a:lumOff val="60000"/>
                  </a:schemeClr>
                </a:solidFill>
              </a:rPr>
              <a:t>Полёт</a:t>
            </a:r>
            <a:r>
              <a:rPr lang="ru-RU" dirty="0" smtClean="0">
                <a:solidFill>
                  <a:schemeClr val="accent2">
                    <a:lumMod val="40000"/>
                    <a:lumOff val="60000"/>
                  </a:schemeClr>
                </a:solidFill>
              </a:rPr>
              <a:t> — основной способ передвижения большинства видов </a:t>
            </a:r>
            <a:r>
              <a:rPr lang="ru-RU" dirty="0" smtClean="0">
                <a:solidFill>
                  <a:schemeClr val="accent2">
                    <a:lumMod val="40000"/>
                    <a:lumOff val="60000"/>
                  </a:schemeClr>
                </a:solidFill>
                <a:hlinkClick r:id="rId2" tooltip="Птицы"/>
              </a:rPr>
              <a:t>птиц</a:t>
            </a:r>
            <a:r>
              <a:rPr lang="ru-RU" dirty="0" smtClean="0">
                <a:solidFill>
                  <a:schemeClr val="accent2">
                    <a:lumMod val="40000"/>
                    <a:lumOff val="60000"/>
                  </a:schemeClr>
                </a:solidFill>
              </a:rPr>
              <a:t>, помогающий им искать пищу, мигрировать и спасаться от хищников. Полёт является наиболее специфической формой передвижения птиц, определившей основные черты организации этого класса. Способность птиц к полёту вызвала ряд адаптаций для обеспечения полёта, взлёта и посадки, ориентирования в пространстве и навигации.</a:t>
            </a:r>
            <a:endParaRPr lang="ru-RU" dirty="0">
              <a:solidFill>
                <a:schemeClr val="accent2">
                  <a:lumMod val="40000"/>
                  <a:lumOff val="6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770" decel="100000"/>
                                        <p:tgtEl>
                                          <p:spTgt spid="3">
                                            <p:bg/>
                                          </p:spTgt>
                                        </p:tgtEl>
                                      </p:cBhvr>
                                    </p:animEffect>
                                    <p:animScale>
                                      <p:cBhvr>
                                        <p:cTn id="8" dur="770" decel="100000"/>
                                        <p:tgtEl>
                                          <p:spTgt spid="3">
                                            <p:bg/>
                                          </p:spTgt>
                                        </p:tgtEl>
                                      </p:cBhvr>
                                      <p:from x="10000" y="10000"/>
                                      <p:to x="200000" y="450000"/>
                                    </p:animScale>
                                    <p:animScale>
                                      <p:cBhvr>
                                        <p:cTn id="9" dur="1230" accel="100000" fill="hold">
                                          <p:stCondLst>
                                            <p:cond delay="770"/>
                                          </p:stCondLst>
                                        </p:cTn>
                                        <p:tgtEl>
                                          <p:spTgt spid="3">
                                            <p:bg/>
                                          </p:spTgt>
                                        </p:tgtEl>
                                      </p:cBhvr>
                                      <p:from x="200000" y="450000"/>
                                      <p:to x="100000" y="100000"/>
                                    </p:animScale>
                                    <p:set>
                                      <p:cBhvr>
                                        <p:cTn id="10" dur="770" fill="hold"/>
                                        <p:tgtEl>
                                          <p:spTgt spid="3">
                                            <p:bg/>
                                          </p:spTgt>
                                        </p:tgtEl>
                                        <p:attrNameLst>
                                          <p:attrName>ppt_x</p:attrName>
                                        </p:attrNameLst>
                                      </p:cBhvr>
                                      <p:to>
                                        <p:strVal val="(0.5)"/>
                                      </p:to>
                                    </p:set>
                                    <p:anim from="(0.5)" to="(#ppt_x)" calcmode="lin" valueType="num">
                                      <p:cBhvr>
                                        <p:cTn id="11" dur="1230" accel="100000" fill="hold">
                                          <p:stCondLst>
                                            <p:cond delay="770"/>
                                          </p:stCondLst>
                                        </p:cTn>
                                        <p:tgtEl>
                                          <p:spTgt spid="3">
                                            <p:bg/>
                                          </p:spTgt>
                                        </p:tgtEl>
                                        <p:attrNameLst>
                                          <p:attrName>ppt_x</p:attrName>
                                        </p:attrNameLst>
                                      </p:cBhvr>
                                    </p:anim>
                                    <p:set>
                                      <p:cBhvr>
                                        <p:cTn id="12" dur="770" fill="hold"/>
                                        <p:tgtEl>
                                          <p:spTgt spid="3">
                                            <p:bg/>
                                          </p:spTgt>
                                        </p:tgtEl>
                                        <p:attrNameLst>
                                          <p:attrName>ppt_y</p:attrName>
                                        </p:attrNameLst>
                                      </p:cBhvr>
                                      <p:to>
                                        <p:strVal val="(#ppt_y+0.4)"/>
                                      </p:to>
                                    </p:set>
                                    <p:anim from="(#ppt_y+0.4)" to="(#ppt_y)" calcmode="lin" valueType="num">
                                      <p:cBhvr>
                                        <p:cTn id="13" dur="1230" accel="100000" fill="hold">
                                          <p:stCondLst>
                                            <p:cond delay="770"/>
                                          </p:stCondLst>
                                        </p:cTn>
                                        <p:tgtEl>
                                          <p:spTgt spid="3">
                                            <p:bg/>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770" decel="100000"/>
                                        <p:tgtEl>
                                          <p:spTgt spid="3">
                                            <p:txEl>
                                              <p:pRg st="0" end="0"/>
                                            </p:txEl>
                                          </p:spTgt>
                                        </p:tgtEl>
                                      </p:cBhvr>
                                    </p:animEffect>
                                    <p:animScale>
                                      <p:cBhvr>
                                        <p:cTn id="19" dur="770" decel="100000"/>
                                        <p:tgtEl>
                                          <p:spTgt spid="3">
                                            <p:txEl>
                                              <p:pRg st="0" end="0"/>
                                            </p:txEl>
                                          </p:spTgt>
                                        </p:tgtEl>
                                      </p:cBhvr>
                                      <p:from x="10000" y="10000"/>
                                      <p:to x="200000" y="450000"/>
                                    </p:animScale>
                                    <p:animScale>
                                      <p:cBhvr>
                                        <p:cTn id="20" dur="1230" accel="100000" fill="hold">
                                          <p:stCondLst>
                                            <p:cond delay="770"/>
                                          </p:stCondLst>
                                        </p:cTn>
                                        <p:tgtEl>
                                          <p:spTgt spid="3">
                                            <p:txEl>
                                              <p:pRg st="0" end="0"/>
                                            </p:txEl>
                                          </p:spTgt>
                                        </p:tgtEl>
                                      </p:cBhvr>
                                      <p:from x="200000" y="450000"/>
                                      <p:to x="100000" y="100000"/>
                                    </p:animScale>
                                    <p:set>
                                      <p:cBhvr>
                                        <p:cTn id="21" dur="770" fill="hold"/>
                                        <p:tgtEl>
                                          <p:spTgt spid="3">
                                            <p:txEl>
                                              <p:pRg st="0" end="0"/>
                                            </p:txEl>
                                          </p:spTgt>
                                        </p:tgtEl>
                                        <p:attrNameLst>
                                          <p:attrName>ppt_x</p:attrName>
                                        </p:attrNameLst>
                                      </p:cBhvr>
                                      <p:to>
                                        <p:strVal val="(0.5)"/>
                                      </p:to>
                                    </p:set>
                                    <p:anim from="(0.5)" to="(#ppt_x)" calcmode="lin" valueType="num">
                                      <p:cBhvr>
                                        <p:cTn id="22" dur="1230" accel="100000" fill="hold">
                                          <p:stCondLst>
                                            <p:cond delay="770"/>
                                          </p:stCondLst>
                                        </p:cTn>
                                        <p:tgtEl>
                                          <p:spTgt spid="3">
                                            <p:txEl>
                                              <p:pRg st="0" end="0"/>
                                            </p:txEl>
                                          </p:spTgt>
                                        </p:tgtEl>
                                        <p:attrNameLst>
                                          <p:attrName>ppt_x</p:attrName>
                                        </p:attrNameLst>
                                      </p:cBhvr>
                                    </p:anim>
                                    <p:set>
                                      <p:cBhvr>
                                        <p:cTn id="23" dur="770" fill="hold"/>
                                        <p:tgtEl>
                                          <p:spTgt spid="3">
                                            <p:txEl>
                                              <p:pRg st="0" end="0"/>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0" end="0"/>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p:txBody>
          <a:bodyPr/>
          <a:lstStyle/>
          <a:p>
            <a:pPr eaLnBrk="1" hangingPunct="1"/>
            <a:endParaRPr lang="ru-RU" smtClean="0"/>
          </a:p>
        </p:txBody>
      </p:sp>
      <p:sp>
        <p:nvSpPr>
          <p:cNvPr id="3" name="Содержимое 2"/>
          <p:cNvSpPr>
            <a:spLocks noGrp="1"/>
          </p:cNvSpPr>
          <p:nvPr>
            <p:ph idx="1"/>
          </p:nvPr>
        </p:nvSpPr>
        <p:spPr>
          <a:xfrm>
            <a:off x="0" y="0"/>
            <a:ext cx="9144000" cy="6858000"/>
          </a:xfrm>
          <a:solidFill>
            <a:schemeClr val="accent4">
              <a:lumMod val="75000"/>
            </a:schemeClr>
          </a:solidFill>
        </p:spPr>
        <p:txBody>
          <a:bodyPr rtlCol="0">
            <a:normAutofit fontScale="85000" lnSpcReduction="20000"/>
          </a:bodyPr>
          <a:lstStyle/>
          <a:p>
            <a:pPr eaLnBrk="1" fontAlgn="auto" hangingPunct="1">
              <a:spcAft>
                <a:spcPts val="0"/>
              </a:spcAft>
              <a:buFont typeface="Arial" pitchFamily="34" charset="0"/>
              <a:buChar char="•"/>
              <a:defRPr/>
            </a:pPr>
            <a:r>
              <a:rPr lang="ru-RU" dirty="0" smtClean="0">
                <a:solidFill>
                  <a:schemeClr val="accent2">
                    <a:lumMod val="20000"/>
                    <a:lumOff val="80000"/>
                  </a:schemeClr>
                </a:solidFill>
              </a:rPr>
              <a:t>В настоящее время в научном сообществе доминирует гипотеза, что предками птиц являются </a:t>
            </a:r>
            <a:r>
              <a:rPr lang="ru-RU" dirty="0" err="1" smtClean="0">
                <a:solidFill>
                  <a:schemeClr val="accent2">
                    <a:lumMod val="20000"/>
                    <a:lumOff val="80000"/>
                  </a:schemeClr>
                </a:solidFill>
                <a:hlinkClick r:id="rId2" tooltip="Тероподы"/>
              </a:rPr>
              <a:t>тероподы</a:t>
            </a:r>
            <a:r>
              <a:rPr lang="ru-RU" dirty="0" smtClean="0">
                <a:solidFill>
                  <a:schemeClr val="accent2">
                    <a:lumMod val="20000"/>
                    <a:lumOff val="80000"/>
                  </a:schemeClr>
                </a:solidFill>
              </a:rPr>
              <a:t>, но сам механизм возникновения способности к полёту до сих пор является одним из нерешённых вопросов палеонтологии.</a:t>
            </a:r>
          </a:p>
          <a:p>
            <a:pPr eaLnBrk="1" fontAlgn="auto" hangingPunct="1">
              <a:spcAft>
                <a:spcPts val="0"/>
              </a:spcAft>
              <a:buFont typeface="Arial" pitchFamily="34" charset="0"/>
              <a:buChar char="•"/>
              <a:defRPr/>
            </a:pPr>
            <a:r>
              <a:rPr lang="ru-RU" dirty="0" smtClean="0">
                <a:solidFill>
                  <a:schemeClr val="accent2">
                    <a:lumMod val="20000"/>
                    <a:lumOff val="80000"/>
                  </a:schemeClr>
                </a:solidFill>
              </a:rPr>
              <a:t>Существует три главные гипотезы:</a:t>
            </a:r>
          </a:p>
          <a:p>
            <a:pPr eaLnBrk="1" fontAlgn="auto" hangingPunct="1">
              <a:spcAft>
                <a:spcPts val="0"/>
              </a:spcAft>
              <a:buFont typeface="Arial" pitchFamily="34" charset="0"/>
              <a:buChar char="•"/>
              <a:defRPr/>
            </a:pPr>
            <a:r>
              <a:rPr lang="ru-RU" b="1" dirty="0" smtClean="0">
                <a:solidFill>
                  <a:schemeClr val="accent2">
                    <a:lumMod val="20000"/>
                    <a:lumOff val="80000"/>
                  </a:schemeClr>
                </a:solidFill>
              </a:rPr>
              <a:t>«древесная» или «с деревьев вниз»</a:t>
            </a:r>
            <a:r>
              <a:rPr lang="ru-RU" dirty="0" smtClean="0">
                <a:solidFill>
                  <a:schemeClr val="accent2">
                    <a:lumMod val="20000"/>
                    <a:lumOff val="80000"/>
                  </a:schemeClr>
                </a:solidFill>
              </a:rPr>
              <a:t> согласно которой предки птиц сначала научились планировать вниз с деревьев, после чего развили способность к настоящему полёту за счёт силы мышц;</a:t>
            </a:r>
          </a:p>
          <a:p>
            <a:pPr eaLnBrk="1" fontAlgn="auto" hangingPunct="1">
              <a:spcAft>
                <a:spcPts val="0"/>
              </a:spcAft>
              <a:buFont typeface="Arial" pitchFamily="34" charset="0"/>
              <a:buChar char="•"/>
              <a:defRPr/>
            </a:pPr>
            <a:r>
              <a:rPr lang="ru-RU" b="1" dirty="0" smtClean="0">
                <a:solidFill>
                  <a:schemeClr val="accent2">
                    <a:lumMod val="20000"/>
                    <a:lumOff val="80000"/>
                  </a:schemeClr>
                </a:solidFill>
              </a:rPr>
              <a:t>«наземная» или «с земли вверх»</a:t>
            </a:r>
            <a:r>
              <a:rPr lang="ru-RU" dirty="0" smtClean="0">
                <a:solidFill>
                  <a:schemeClr val="accent2">
                    <a:lumMod val="20000"/>
                    <a:lumOff val="80000"/>
                  </a:schemeClr>
                </a:solidFill>
              </a:rPr>
              <a:t> согласно которой предки птиц были небольшими ловкими динозаврами, которые развили перо для других нужд, а потом стали использовать его для поднятия в воздух и полёта;</a:t>
            </a:r>
          </a:p>
          <a:p>
            <a:pPr eaLnBrk="1" fontAlgn="auto" hangingPunct="1">
              <a:spcAft>
                <a:spcPts val="0"/>
              </a:spcAft>
              <a:buFont typeface="Arial" pitchFamily="34" charset="0"/>
              <a:buChar char="•"/>
              <a:defRPr/>
            </a:pPr>
            <a:r>
              <a:rPr lang="ru-RU" b="1" dirty="0" smtClean="0">
                <a:solidFill>
                  <a:schemeClr val="accent2">
                    <a:lumMod val="20000"/>
                    <a:lumOff val="80000"/>
                  </a:schemeClr>
                </a:solidFill>
              </a:rPr>
              <a:t>«бег с помощью крыльев»</a:t>
            </a:r>
            <a:r>
              <a:rPr lang="ru-RU" dirty="0" smtClean="0">
                <a:solidFill>
                  <a:schemeClr val="accent2">
                    <a:lumMod val="20000"/>
                    <a:lumOff val="80000"/>
                  </a:schemeClr>
                </a:solidFill>
              </a:rPr>
              <a:t>, вариант «с земли вверх», согласно которой крылья развились для образования направленной вниз силы, которая делала возможным лучший контакт с поверхностью, а в результате — более высокую скорость бега и способность бегать по вертикальным поверхностям.</a:t>
            </a:r>
          </a:p>
          <a:p>
            <a:pPr eaLnBrk="1" fontAlgn="auto" hangingPunct="1">
              <a:spcAft>
                <a:spcPts val="0"/>
              </a:spcAft>
              <a:buFont typeface="Arial" pitchFamily="34" charset="0"/>
              <a:buChar char="•"/>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pPr eaLnBrk="1" hangingPunct="1"/>
            <a:endParaRPr lang="ru-RU" smtClean="0"/>
          </a:p>
        </p:txBody>
      </p:sp>
      <p:pic>
        <p:nvPicPr>
          <p:cNvPr id="6" name="Содержимое 5" descr="8d68b61558fbaa1b7e615e26ef4_prev.jpg"/>
          <p:cNvPicPr>
            <a:picLocks noGrp="1" noChangeAspect="1"/>
          </p:cNvPicPr>
          <p:nvPr>
            <p:ph sz="half" idx="2"/>
          </p:nvPr>
        </p:nvPicPr>
        <p:blipFill>
          <a:blip r:embed="rId2"/>
          <a:srcRect/>
          <a:stretch>
            <a:fillRect/>
          </a:stretch>
        </p:blipFill>
        <p:spPr>
          <a:xfrm>
            <a:off x="0" y="0"/>
            <a:ext cx="9144000" cy="6858000"/>
          </a:xfrm>
        </p:spPr>
      </p:pic>
      <p:sp>
        <p:nvSpPr>
          <p:cNvPr id="16387" name="Содержимое 6"/>
          <p:cNvSpPr>
            <a:spLocks noGrp="1"/>
          </p:cNvSpPr>
          <p:nvPr>
            <p:ph sz="half" idx="1"/>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p:txBody>
          <a:bodyPr/>
          <a:lstStyle/>
          <a:p>
            <a:pPr eaLnBrk="1" hangingPunct="1"/>
            <a:endParaRPr lang="ru-RU" smtClean="0"/>
          </a:p>
        </p:txBody>
      </p:sp>
      <p:pic>
        <p:nvPicPr>
          <p:cNvPr id="5" name="Содержимое 4" descr="d107af1dfdd7.jpg"/>
          <p:cNvPicPr>
            <a:picLocks noGrp="1" noChangeAspect="1"/>
          </p:cNvPicPr>
          <p:nvPr>
            <p:ph sz="half" idx="1"/>
          </p:nvPr>
        </p:nvPicPr>
        <p:blipFill>
          <a:blip r:embed="rId2"/>
          <a:srcRect/>
          <a:stretch>
            <a:fillRect/>
          </a:stretch>
        </p:blipFill>
        <p:spPr>
          <a:xfrm>
            <a:off x="0" y="0"/>
            <a:ext cx="9144000" cy="6858000"/>
          </a:xfrm>
        </p:spPr>
      </p:pic>
      <p:sp>
        <p:nvSpPr>
          <p:cNvPr id="17411" name="Содержимое 3"/>
          <p:cNvSpPr>
            <a:spLocks noGrp="1"/>
          </p:cNvSpPr>
          <p:nvPr>
            <p:ph sz="half" idx="2"/>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a:bodyPr>
          <a:lstStyle/>
          <a:p>
            <a:pPr eaLnBrk="1" fontAlgn="auto" hangingPunct="1">
              <a:spcAft>
                <a:spcPts val="0"/>
              </a:spcAft>
              <a:defRPr/>
            </a:pPr>
            <a:endParaRPr lang="ru-RU" dirty="0"/>
          </a:p>
        </p:txBody>
      </p:sp>
      <p:sp>
        <p:nvSpPr>
          <p:cNvPr id="3" name="Текст 2"/>
          <p:cNvSpPr>
            <a:spLocks noGrp="1"/>
          </p:cNvSpPr>
          <p:nvPr>
            <p:ph type="body" idx="1"/>
          </p:nvPr>
        </p:nvSpPr>
        <p:spPr>
          <a:xfrm>
            <a:off x="0" y="0"/>
            <a:ext cx="9144000" cy="6858000"/>
          </a:xfrm>
          <a:solidFill>
            <a:schemeClr val="tx2">
              <a:lumMod val="40000"/>
              <a:lumOff val="60000"/>
            </a:schemeClr>
          </a:solidFill>
        </p:spPr>
        <p:txBody>
          <a:bodyPr rtlCol="0">
            <a:normAutofit/>
          </a:bodyPr>
          <a:lstStyle/>
          <a:p>
            <a:pPr algn="ctr" eaLnBrk="1" fontAlgn="auto" hangingPunct="1">
              <a:lnSpc>
                <a:spcPct val="150000"/>
              </a:lnSpc>
              <a:spcAft>
                <a:spcPts val="0"/>
              </a:spcAft>
              <a:buFont typeface="Arial" pitchFamily="34" charset="0"/>
              <a:buNone/>
              <a:defRPr/>
            </a:pPr>
            <a:r>
              <a:rPr lang="ru-RU" dirty="0" smtClean="0">
                <a:solidFill>
                  <a:schemeClr val="accent2"/>
                </a:solidFill>
              </a:rPr>
              <a:t>Передние </a:t>
            </a:r>
            <a:r>
              <a:rPr lang="ru-RU" dirty="0" smtClean="0">
                <a:solidFill>
                  <a:schemeClr val="accent2"/>
                </a:solidFill>
                <a:hlinkClick r:id="rId2" tooltip="Конечности"/>
              </a:rPr>
              <a:t>конечности</a:t>
            </a:r>
            <a:r>
              <a:rPr lang="ru-RU" dirty="0" smtClean="0">
                <a:solidFill>
                  <a:schemeClr val="accent2"/>
                </a:solidFill>
              </a:rPr>
              <a:t> птиц — </a:t>
            </a:r>
            <a:r>
              <a:rPr lang="ru-RU" dirty="0" smtClean="0">
                <a:solidFill>
                  <a:schemeClr val="accent2"/>
                </a:solidFill>
                <a:hlinkClick r:id="rId3" tooltip="Птичье крыло"/>
              </a:rPr>
              <a:t>крылья</a:t>
            </a:r>
            <a:r>
              <a:rPr lang="ru-RU" dirty="0" smtClean="0">
                <a:solidFill>
                  <a:schemeClr val="accent2"/>
                </a:solidFill>
              </a:rPr>
              <a:t> — являются главными частями тела, приспособленными для полёта. Каждое крыло имеет главную поверхность, которой оно разрезает воздух, состоящую из трёх костей: </a:t>
            </a:r>
            <a:r>
              <a:rPr lang="ru-RU" dirty="0" smtClean="0">
                <a:solidFill>
                  <a:schemeClr val="accent2"/>
                </a:solidFill>
                <a:hlinkClick r:id="rId4" tooltip="Плечевая кость"/>
              </a:rPr>
              <a:t>плечевой</a:t>
            </a:r>
            <a:r>
              <a:rPr lang="ru-RU" dirty="0" smtClean="0">
                <a:solidFill>
                  <a:schemeClr val="accent2"/>
                </a:solidFill>
              </a:rPr>
              <a:t>, </a:t>
            </a:r>
            <a:r>
              <a:rPr lang="ru-RU" dirty="0" smtClean="0">
                <a:solidFill>
                  <a:schemeClr val="accent2"/>
                </a:solidFill>
                <a:hlinkClick r:id="rId5" tooltip="Локтевая кость"/>
              </a:rPr>
              <a:t>локтевой</a:t>
            </a:r>
            <a:r>
              <a:rPr lang="ru-RU" dirty="0" smtClean="0">
                <a:solidFill>
                  <a:schemeClr val="accent2"/>
                </a:solidFill>
              </a:rPr>
              <a:t> и </a:t>
            </a:r>
            <a:r>
              <a:rPr lang="ru-RU" dirty="0" smtClean="0">
                <a:solidFill>
                  <a:schemeClr val="accent2"/>
                </a:solidFill>
                <a:hlinkClick r:id="rId6" tooltip="Лучевая кость"/>
              </a:rPr>
              <a:t>лучевой</a:t>
            </a:r>
            <a:r>
              <a:rPr lang="ru-RU" dirty="0" smtClean="0">
                <a:solidFill>
                  <a:schemeClr val="accent2"/>
                </a:solidFill>
              </a:rPr>
              <a:t>. В полёте крылья приводятся в движение мощными летательными мышцами, на которые приходится от 15 до 20 % общей массы птицы</a:t>
            </a:r>
            <a:r>
              <a:rPr lang="en-US" dirty="0">
                <a:solidFill>
                  <a:schemeClr val="accent2"/>
                </a:solidFill>
              </a:rPr>
              <a:t>.</a:t>
            </a:r>
            <a:r>
              <a:rPr lang="ru-RU" dirty="0" smtClean="0">
                <a:solidFill>
                  <a:schemeClr val="accent2"/>
                </a:solidFill>
              </a:rPr>
              <a:t>Крыло поднимает </a:t>
            </a:r>
            <a:r>
              <a:rPr lang="ru-RU" dirty="0" smtClean="0">
                <a:solidFill>
                  <a:schemeClr val="accent2"/>
                </a:solidFill>
                <a:hlinkClick r:id="rId7" tooltip="Подключичная мышца"/>
              </a:rPr>
              <a:t>подключичная мышца</a:t>
            </a:r>
            <a:r>
              <a:rPr lang="ru-RU" dirty="0" smtClean="0">
                <a:solidFill>
                  <a:schemeClr val="accent2"/>
                </a:solidFill>
              </a:rPr>
              <a:t>, а опускает — </a:t>
            </a:r>
            <a:r>
              <a:rPr lang="ru-RU" dirty="0" smtClean="0">
                <a:solidFill>
                  <a:schemeClr val="accent2"/>
                </a:solidFill>
                <a:hlinkClick r:id="rId8" tooltip="Большая грудная мышца"/>
              </a:rPr>
              <a:t>большая грудная</a:t>
            </a:r>
            <a:r>
              <a:rPr lang="ru-RU" dirty="0" smtClean="0">
                <a:solidFill>
                  <a:schemeClr val="accent2"/>
                </a:solidFill>
              </a:rPr>
              <a:t>; обе мышцы прикреплены к </a:t>
            </a:r>
            <a:r>
              <a:rPr lang="ru-RU" dirty="0" smtClean="0">
                <a:solidFill>
                  <a:schemeClr val="accent2"/>
                </a:solidFill>
                <a:hlinkClick r:id="rId9" tooltip="Грудина"/>
              </a:rPr>
              <a:t>грудине</a:t>
            </a:r>
            <a:r>
              <a:rPr lang="ru-RU" dirty="0" smtClean="0">
                <a:solidFill>
                  <a:schemeClr val="accent2"/>
                </a:solidFill>
              </a:rPr>
              <a:t>. Главными перьями, используемыми для полёта и дающими крыльям и хвосту птиц их внешнюю форму, являются </a:t>
            </a:r>
            <a:r>
              <a:rPr lang="ru-RU" dirty="0" smtClean="0">
                <a:solidFill>
                  <a:schemeClr val="accent2"/>
                </a:solidFill>
                <a:hlinkClick r:id="rId10" tooltip="Маховые перья"/>
              </a:rPr>
              <a:t>маховые перья</a:t>
            </a:r>
            <a:r>
              <a:rPr lang="ru-RU" dirty="0" smtClean="0">
                <a:solidFill>
                  <a:schemeClr val="accent2"/>
                </a:solidFill>
              </a:rPr>
              <a:t>. На тыльной стороне кисти крепятся самые крупные первостепенные маховые перья, во время полёта они обеспечивают тягу и </a:t>
            </a:r>
            <a:r>
              <a:rPr lang="ru-RU" dirty="0" smtClean="0">
                <a:solidFill>
                  <a:schemeClr val="accent2"/>
                </a:solidFill>
                <a:hlinkClick r:id="rId11" tooltip="Подъёмная сила"/>
              </a:rPr>
              <a:t>подъёмную силу</a:t>
            </a:r>
            <a:r>
              <a:rPr lang="ru-RU" dirty="0" smtClean="0">
                <a:solidFill>
                  <a:schemeClr val="accent2"/>
                </a:solidFill>
              </a:rPr>
              <a:t>. Их количество чаще составляет 15, максимум 17</a:t>
            </a:r>
            <a:r>
              <a:rPr lang="en-US" dirty="0">
                <a:solidFill>
                  <a:schemeClr val="accent2"/>
                </a:solidFill>
              </a:rPr>
              <a:t>.</a:t>
            </a:r>
            <a:endParaRPr lang="ru-RU"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
                                        <p:tgtEl>
                                          <p:spTgt spid="3">
                                            <p:bg/>
                                          </p:spTgt>
                                        </p:tgtEl>
                                      </p:cBhvr>
                                    </p:animEffect>
                                    <p:anim calcmode="lin" valueType="num">
                                      <p:cBhvr>
                                        <p:cTn id="8" dur="400" fill="hold"/>
                                        <p:tgtEl>
                                          <p:spTgt spid="3">
                                            <p:bg/>
                                          </p:spTgt>
                                        </p:tgtEl>
                                        <p:attrNameLst>
                                          <p:attrName>ppt_x</p:attrName>
                                        </p:attrNameLst>
                                      </p:cBhvr>
                                      <p:tavLst>
                                        <p:tav tm="0">
                                          <p:val>
                                            <p:strVal val="#ppt_x"/>
                                          </p:val>
                                        </p:tav>
                                        <p:tav tm="100000">
                                          <p:val>
                                            <p:strVal val="#ppt_x"/>
                                          </p:val>
                                        </p:tav>
                                      </p:tavLst>
                                    </p:anim>
                                    <p:anim calcmode="lin" valueType="num">
                                      <p:cBhvr>
                                        <p:cTn id="9" dur="400" fill="hold"/>
                                        <p:tgtEl>
                                          <p:spTgt spid="3">
                                            <p:bg/>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bg/>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bg/>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
                                        <p:tgtEl>
                                          <p:spTgt spid="3">
                                            <p:txEl>
                                              <p:pRg st="0" end="0"/>
                                            </p:txEl>
                                          </p:spTgt>
                                        </p:tgtEl>
                                      </p:cBhvr>
                                    </p:animEffect>
                                    <p:anim calcmode="lin" valueType="num">
                                      <p:cBhvr>
                                        <p:cTn id="17"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p:txBody>
          <a:bodyPr/>
          <a:lstStyle/>
          <a:p>
            <a:pPr eaLnBrk="1" hangingPunct="1"/>
            <a:endParaRPr lang="ru-RU" smtClean="0"/>
          </a:p>
        </p:txBody>
      </p:sp>
      <p:pic>
        <p:nvPicPr>
          <p:cNvPr id="5" name="Содержимое 4" descr="Handschwingen_Sperber_M.jpg"/>
          <p:cNvPicPr>
            <a:picLocks noGrp="1" noChangeAspect="1"/>
          </p:cNvPicPr>
          <p:nvPr>
            <p:ph sz="half" idx="1"/>
          </p:nvPr>
        </p:nvPicPr>
        <p:blipFill>
          <a:blip r:embed="rId2"/>
          <a:srcRect/>
          <a:stretch>
            <a:fillRect/>
          </a:stretch>
        </p:blipFill>
        <p:spPr>
          <a:xfrm>
            <a:off x="0" y="0"/>
            <a:ext cx="9144000" cy="6858000"/>
          </a:xfrm>
        </p:spPr>
      </p:pic>
      <p:sp>
        <p:nvSpPr>
          <p:cNvPr id="19459" name="Содержимое 3"/>
          <p:cNvSpPr>
            <a:spLocks noGrp="1"/>
          </p:cNvSpPr>
          <p:nvPr>
            <p:ph sz="half" idx="2"/>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a:solidFill>
            <a:schemeClr val="accent2">
              <a:lumMod val="40000"/>
              <a:lumOff val="60000"/>
            </a:schemeClr>
          </a:solidFill>
        </p:spPr>
        <p:txBody>
          <a:bodyPr rtlCol="0">
            <a:normAutofit/>
          </a:bodyPr>
          <a:lstStyle/>
          <a:p>
            <a:pPr eaLnBrk="1" fontAlgn="auto" hangingPunct="1">
              <a:spcAft>
                <a:spcPts val="0"/>
              </a:spcAft>
              <a:defRPr/>
            </a:pPr>
            <a:r>
              <a:rPr lang="ru-RU" sz="2200" dirty="0" smtClean="0">
                <a:solidFill>
                  <a:schemeClr val="bg2"/>
                </a:solidFill>
              </a:rPr>
              <a:t>Хвост принимает участие в стабилизации полёта и маневрировании за счёт как подъёмной силы, так и силы сопротивления.</a:t>
            </a:r>
            <a:br>
              <a:rPr lang="ru-RU" sz="2200" dirty="0" smtClean="0">
                <a:solidFill>
                  <a:schemeClr val="bg2"/>
                </a:solidFill>
              </a:rPr>
            </a:br>
            <a:r>
              <a:rPr lang="ru-RU" sz="2200" dirty="0" smtClean="0">
                <a:solidFill>
                  <a:schemeClr val="bg2"/>
                </a:solidFill>
              </a:rPr>
              <a:t>Длинные центральные перья хвоста </a:t>
            </a:r>
            <a:r>
              <a:rPr lang="ru-RU" sz="2200" dirty="0" err="1" smtClean="0">
                <a:solidFill>
                  <a:schemeClr val="bg2"/>
                </a:solidFill>
                <a:hlinkClick r:id="rId2" tooltip="Красноклювый фаэтон"/>
              </a:rPr>
              <a:t>красноклювого</a:t>
            </a:r>
            <a:r>
              <a:rPr lang="ru-RU" sz="2200" dirty="0" smtClean="0">
                <a:solidFill>
                  <a:schemeClr val="bg2"/>
                </a:solidFill>
                <a:hlinkClick r:id="rId2" tooltip="Красноклювый фаэтон"/>
              </a:rPr>
              <a:t> фаэтона</a:t>
            </a:r>
            <a:r>
              <a:rPr lang="ru-RU" sz="2200" dirty="0" smtClean="0">
                <a:solidFill>
                  <a:schemeClr val="bg2"/>
                </a:solidFill>
              </a:rPr>
              <a:t/>
            </a:r>
            <a:br>
              <a:rPr lang="ru-RU" sz="2200" dirty="0" smtClean="0">
                <a:solidFill>
                  <a:schemeClr val="bg2"/>
                </a:solidFill>
              </a:rPr>
            </a:br>
            <a:r>
              <a:rPr lang="ru-RU" sz="2200" dirty="0" smtClean="0">
                <a:solidFill>
                  <a:schemeClr val="bg2"/>
                </a:solidFill>
              </a:rPr>
              <a:t>Длинные жёсткие хвосты, особенно с длинными центральными перьями, наиболее приспособлены для создания аэродинамического сопротивления, способствуя стабильности полёта.</a:t>
            </a:r>
            <a:br>
              <a:rPr lang="ru-RU" sz="2200" dirty="0" smtClean="0">
                <a:solidFill>
                  <a:schemeClr val="bg2"/>
                </a:solidFill>
              </a:rPr>
            </a:br>
            <a:r>
              <a:rPr lang="ru-RU" sz="2200" dirty="0" smtClean="0">
                <a:solidFill>
                  <a:schemeClr val="bg2"/>
                </a:solidFill>
              </a:rPr>
              <a:t>В то же время, вилкообразные хвосты создают подъёмную силу почти без силы сопротивления, обеспечивая манёвренность при быстром полёте.</a:t>
            </a:r>
            <a:br>
              <a:rPr lang="ru-RU" sz="2200" dirty="0" smtClean="0">
                <a:solidFill>
                  <a:schemeClr val="bg2"/>
                </a:solidFill>
              </a:rPr>
            </a:br>
            <a:r>
              <a:rPr lang="ru-RU" sz="2200" dirty="0" smtClean="0">
                <a:solidFill>
                  <a:schemeClr val="bg2"/>
                </a:solidFill>
              </a:rPr>
              <a:t>Морские птицы часто имеют очень короткие хвосты, так как при медленном полёте им не требуется манёвренность.</a:t>
            </a:r>
            <a:br>
              <a:rPr lang="ru-RU" sz="2200" dirty="0" smtClean="0">
                <a:solidFill>
                  <a:schemeClr val="bg2"/>
                </a:solidFill>
              </a:rPr>
            </a:br>
            <a:r>
              <a:rPr lang="ru-RU" sz="2200" dirty="0" smtClean="0">
                <a:solidFill>
                  <a:schemeClr val="bg2"/>
                </a:solidFill>
              </a:rPr>
              <a:t>У лесных птиц хвосты должны создавать высокую стабильность и иметь стойкость к столкновениям, для чего наиболее удобными являются длинные прямые хвосты</a:t>
            </a:r>
            <a:r>
              <a:rPr lang="ru-RU" dirty="0" smtClean="0">
                <a:solidFill>
                  <a:schemeClr val="bg2"/>
                </a:solidFill>
              </a:rPr>
              <a:t/>
            </a:r>
            <a:br>
              <a:rPr lang="ru-RU" dirty="0" smtClean="0">
                <a:solidFill>
                  <a:schemeClr val="bg2"/>
                </a:solidFill>
              </a:rPr>
            </a:br>
            <a:endParaRPr lang="ru-RU" dirty="0">
              <a:solidFill>
                <a:schemeClr val="bg2"/>
              </a:solidFill>
            </a:endParaRPr>
          </a:p>
        </p:txBody>
      </p:sp>
      <p:sp>
        <p:nvSpPr>
          <p:cNvPr id="3" name="Содержимое 2"/>
          <p:cNvSpPr>
            <a:spLocks noGrp="1"/>
          </p:cNvSpPr>
          <p:nvPr>
            <p:ph sz="half" idx="1"/>
          </p:nvPr>
        </p:nvSpPr>
        <p:spPr/>
        <p:txBody>
          <a:bodyPr rtlCol="0">
            <a:normAutofit/>
          </a:bodyPr>
          <a:lstStyle/>
          <a:p>
            <a:pPr eaLnBrk="1" fontAlgn="auto" hangingPunct="1">
              <a:spcAft>
                <a:spcPts val="0"/>
              </a:spcAft>
              <a:buFont typeface="Arial" pitchFamily="34" charset="0"/>
              <a:buChar char="•"/>
              <a:defRPr/>
            </a:pPr>
            <a:endParaRPr lang="ru-RU" dirty="0">
              <a:solidFill>
                <a:schemeClr val="accent2">
                  <a:lumMod val="40000"/>
                  <a:lumOff val="60000"/>
                </a:schemeClr>
              </a:solidFill>
            </a:endParaRPr>
          </a:p>
        </p:txBody>
      </p:sp>
      <p:sp>
        <p:nvSpPr>
          <p:cNvPr id="20483" name="Содержимое 3"/>
          <p:cNvSpPr>
            <a:spLocks noGrp="1"/>
          </p:cNvSpPr>
          <p:nvPr>
            <p:ph sz="half" idx="2"/>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sz="2200" dirty="0" smtClean="0">
                <a:solidFill>
                  <a:schemeClr val="tx2">
                    <a:lumMod val="40000"/>
                    <a:lumOff val="60000"/>
                  </a:schemeClr>
                </a:solidFill>
              </a:rPr>
              <a:t>1 — прямой; 2 — округлый; 3 — выемчатый; 4 — с удлиненными средними рулевыми; 5 — клиновидный; 6 — ступенчатый; 7 </a:t>
            </a:r>
            <a:r>
              <a:rPr lang="ru-RU" dirty="0" smtClean="0">
                <a:solidFill>
                  <a:schemeClr val="tx2">
                    <a:lumMod val="40000"/>
                    <a:lumOff val="60000"/>
                  </a:schemeClr>
                </a:solidFill>
              </a:rPr>
              <a:t>— </a:t>
            </a:r>
            <a:r>
              <a:rPr lang="ru-RU" sz="2200" dirty="0" smtClean="0">
                <a:solidFill>
                  <a:schemeClr val="tx2">
                    <a:lumMod val="40000"/>
                    <a:lumOff val="60000"/>
                  </a:schemeClr>
                </a:solidFill>
              </a:rPr>
              <a:t>вильчатый</a:t>
            </a:r>
            <a:endParaRPr lang="ru-RU" sz="2200" dirty="0">
              <a:solidFill>
                <a:schemeClr val="tx2">
                  <a:lumMod val="40000"/>
                  <a:lumOff val="60000"/>
                </a:schemeClr>
              </a:solidFill>
            </a:endParaRPr>
          </a:p>
        </p:txBody>
      </p:sp>
      <p:pic>
        <p:nvPicPr>
          <p:cNvPr id="5" name="Содержимое 4" descr="11.jpg"/>
          <p:cNvPicPr>
            <a:picLocks noGrp="1" noChangeAspect="1"/>
          </p:cNvPicPr>
          <p:nvPr>
            <p:ph sz="half" idx="1"/>
          </p:nvPr>
        </p:nvPicPr>
        <p:blipFill>
          <a:blip r:embed="rId2"/>
          <a:srcRect/>
          <a:stretch>
            <a:fillRect/>
          </a:stretch>
        </p:blipFill>
        <p:spPr>
          <a:xfrm>
            <a:off x="0" y="1500188"/>
            <a:ext cx="9144000" cy="5357812"/>
          </a:xfrm>
        </p:spPr>
      </p:pic>
      <p:sp>
        <p:nvSpPr>
          <p:cNvPr id="21507" name="Содержимое 3"/>
          <p:cNvSpPr>
            <a:spLocks noGrp="1"/>
          </p:cNvSpPr>
          <p:nvPr>
            <p:ph sz="half" idx="2"/>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by="(-#ppt_w*2)" calcmode="lin" valueType="num">
                                      <p:cBhvr rctx="PPT">
                                        <p:cTn id="7" dur="500" autoRev="1" fill="hold">
                                          <p:stCondLst>
                                            <p:cond delay="0"/>
                                          </p:stCondLst>
                                        </p:cTn>
                                        <p:tgtEl>
                                          <p:spTgt spid="5"/>
                                        </p:tgtEl>
                                        <p:attrNameLst>
                                          <p:attrName>ppt_w</p:attrName>
                                        </p:attrNameLst>
                                      </p:cBhvr>
                                    </p:anim>
                                    <p:anim by="(#ppt_w*0.50)" calcmode="lin" valueType="num">
                                      <p:cBhvr>
                                        <p:cTn id="8" dur="500" decel="50000" autoRev="1" fill="hold">
                                          <p:stCondLst>
                                            <p:cond delay="0"/>
                                          </p:stCondLst>
                                        </p:cTn>
                                        <p:tgtEl>
                                          <p:spTgt spid="5"/>
                                        </p:tgtEl>
                                        <p:attrNameLst>
                                          <p:attrName>ppt_x</p:attrName>
                                        </p:attrNameLst>
                                      </p:cBhvr>
                                    </p:anim>
                                    <p:anim from="(-#ppt_h/2)" to="(#ppt_y)" calcmode="lin" valueType="num">
                                      <p:cBhvr>
                                        <p:cTn id="9" dur="1000" fill="hold">
                                          <p:stCondLst>
                                            <p:cond delay="0"/>
                                          </p:stCondLst>
                                        </p:cTn>
                                        <p:tgtEl>
                                          <p:spTgt spid="5"/>
                                        </p:tgtEl>
                                        <p:attrNameLst>
                                          <p:attrName>ppt_y</p:attrName>
                                        </p:attrNameLst>
                                      </p:cBhvr>
                                    </p:anim>
                                    <p:animRot by="21600000">
                                      <p:cBhvr>
                                        <p:cTn id="10" dur="1000" fill="hold">
                                          <p:stCondLst>
                                            <p:cond delay="0"/>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695</Words>
  <Application>Microsoft Office PowerPoint</Application>
  <PresentationFormat>Экран (4:3)</PresentationFormat>
  <Paragraphs>13</Paragraphs>
  <Slides>13</Slides>
  <Notes>0</Notes>
  <HiddenSlides>0</HiddenSlides>
  <MMClips>0</MMClips>
  <ScaleCrop>false</ScaleCrop>
  <HeadingPairs>
    <vt:vector size="6" baseType="variant">
      <vt:variant>
        <vt:lpstr>Использованные шрифты</vt:lpstr>
      </vt:variant>
      <vt:variant>
        <vt:i4>2</vt:i4>
      </vt:variant>
      <vt:variant>
        <vt:lpstr>Шаблон оформления</vt:lpstr>
      </vt:variant>
      <vt:variant>
        <vt:i4>1</vt:i4>
      </vt:variant>
      <vt:variant>
        <vt:lpstr>Заголовки слайдов</vt:lpstr>
      </vt:variant>
      <vt:variant>
        <vt:i4>13</vt:i4>
      </vt:variant>
    </vt:vector>
  </HeadingPairs>
  <TitlesOfParts>
    <vt:vector size="16" baseType="lpstr">
      <vt:lpstr>Arial</vt:lpstr>
      <vt:lpstr>Calibri</vt:lpstr>
      <vt:lpstr>Тема Office</vt:lpstr>
      <vt:lpstr>Особенности полета хищных птиц. Презентацию подготовила Гаспарян С. 7в</vt:lpstr>
      <vt:lpstr>Слайд 2</vt:lpstr>
      <vt:lpstr>Слайд 3</vt:lpstr>
      <vt:lpstr>Слайд 4</vt:lpstr>
      <vt:lpstr>Слайд 5</vt:lpstr>
      <vt:lpstr>Слайд 6</vt:lpstr>
      <vt:lpstr>Слайд 7</vt:lpstr>
      <vt:lpstr>Хвост принимает участие в стабилизации полёта и маневрировании за счёт как подъёмной силы, так и силы сопротивления. Длинные центральные перья хвоста красноклювого фаэтона Длинные жёсткие хвосты, особенно с длинными центральными перьями, наиболее приспособлены для создания аэродинамического сопротивления, способствуя стабильности полёта. В то же время, вилкообразные хвосты создают подъёмную силу почти без силы сопротивления, обеспечивая манёвренность при быстром полёте. Морские птицы часто имеют очень короткие хвосты, так как при медленном полёте им не требуется манёвренность. У лесных птиц хвосты должны создавать высокую стабильность и иметь стойкость к столкновениям, для чего наиболее удобными являются длинные прямые хвосты </vt:lpstr>
      <vt:lpstr>1 — прямой; 2 — округлый; 3 — выемчатый; 4 — с удлиненными средними рулевыми; 5 — клиновидный; 6 — ступенчатый; 7 — вильчатый</vt:lpstr>
      <vt:lpstr>Слайд 10</vt:lpstr>
      <vt:lpstr> Стратегия взлёта может существенным образом отличаться, прежде всего в зависимости от размера птицы. Птицы небольшого размера требуют относительно небольшой или даже нулевой начальной скорости, которая генерируется за счёт прыжка. В частности такое поведение было продемонстрировано на примере скворца и перепела, которые способны генерировать 80-90 % скорости полёта за счёт начального прыжка], достигая ускорения до 48 м/c². При этом скворцы часто используют энергию ветви, на которой сидят, хотя и не способны регулировать силу прыжка в зависимости от её толщины. Другие небольшие птицы, такие как колибри, чьи ноги слишком малы и тонки для прыжка, начинают махать крыльями ещё на земле, достигая подъёмной силы до 1,6 веса птицы[39]. Крупные птицы не способны взлетать с места, и им требуется начальная скорость для полёта. Чаще всего эта скорость достигается за счёт взлёта против ветра. В дополнение, часто птицы вынуждены делать пробежку по поверхности земли или воды. Некоторые большие птицы, такие как орлы, используют скалы, верхние ветви деревьев или другие возвышения для получения скорости за счёт падения, морские птицы часто способны достичь подобного эффекта за счёт взлёта с гребня волны. </vt:lpstr>
      <vt:lpstr>  Полёт птиц принято разделять на два основных типа: активный, или машущий пассивный, или парящий Птицы обычно используют не один тип полёта, а комбинируют их. За взмахами крыльев следуют фазы, когда крыло не совершает движений: это скользящий полёт, или парение. Такой полёт характерен преимущественно для птиц средних и крупных размеров, с достаточной массой тела </vt:lpstr>
      <vt:lpstr>Птицы чаще всего летают вдоль поверхности земли, и даже во время миграции не поднимаются выше 1,5 километров. В очень редких случаях они поднимаются выше. В 1967 году стая из 30 лебедей-кликунов была замечена на высоте более 8,2 км. в районе Северной Ирландии. Серых журавлей встречали пересекающими хребет Гималаи на высоте около 10 км. В 1973 году африканский гриф столкнулся с гражданским самолетом над африканской республикой Кот д’Ивуар на высоте 11,277 км</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полета хищных птиц.</dc:title>
  <dc:creator>Admin</dc:creator>
  <cp:lastModifiedBy>Юля</cp:lastModifiedBy>
  <cp:revision>12</cp:revision>
  <dcterms:created xsi:type="dcterms:W3CDTF">2012-03-22T18:20:43Z</dcterms:created>
  <dcterms:modified xsi:type="dcterms:W3CDTF">2012-03-23T17:10:30Z</dcterms:modified>
</cp:coreProperties>
</file>